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6" r:id="rId7"/>
    <p:sldId id="267" r:id="rId8"/>
    <p:sldId id="261" r:id="rId9"/>
    <p:sldId id="262" r:id="rId10"/>
    <p:sldId id="263" r:id="rId11"/>
    <p:sldId id="264" r:id="rId12"/>
  </p:sldIdLst>
  <p:sldSz cx="18288000" cy="10287000"/>
  <p:notesSz cx="6858000" cy="9144000"/>
  <p:embeddedFontLst>
    <p:embeddedFont>
      <p:font typeface="Arial Black" panose="020B0A04020102020204" pitchFamily="34" charset="0"/>
      <p:bold r:id="rId14"/>
    </p:embeddedFont>
    <p:embeddedFont>
      <p:font typeface="Poppins" panose="00000500000000000000" pitchFamily="2" charset="0"/>
      <p:regular r:id="rId15"/>
      <p:bold r:id="rId16"/>
      <p:boldItalic r:id="rId17"/>
    </p:embeddedFont>
    <p:embeddedFont>
      <p:font typeface="SansSerif" panose="00000400000000000000" pitchFamily="2" charset="2"/>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71C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4" d="100"/>
          <a:sy n="54" d="100"/>
        </p:scale>
        <p:origin x="754"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11.jpeg>
</file>

<file path=ppt/media/image12.jpeg>
</file>

<file path=ppt/media/image13.png>
</file>

<file path=ppt/media/image14.jpg>
</file>

<file path=ppt/media/image15.jpg>
</file>

<file path=ppt/media/image16.jp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9" name="Google Shape;18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3" name="Google Shape;20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5" name="Google Shape;125;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9" name="Google Shape;13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05B51D46-9452-7BA0-B3C7-6DC7958D76CB}"/>
            </a:ext>
          </a:extLst>
        </p:cNvPr>
        <p:cNvGrpSpPr/>
        <p:nvPr/>
      </p:nvGrpSpPr>
      <p:grpSpPr>
        <a:xfrm>
          <a:off x="0" y="0"/>
          <a:ext cx="0" cy="0"/>
          <a:chOff x="0" y="0"/>
          <a:chExt cx="0" cy="0"/>
        </a:xfrm>
      </p:grpSpPr>
      <p:sp>
        <p:nvSpPr>
          <p:cNvPr id="138" name="Google Shape;138;p5:notes">
            <a:extLst>
              <a:ext uri="{FF2B5EF4-FFF2-40B4-BE49-F238E27FC236}">
                <a16:creationId xmlns:a16="http://schemas.microsoft.com/office/drawing/2014/main" id="{98C54604-D4D7-4786-D020-9BDDA36E966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39" name="Google Shape;139;p5:notes">
            <a:extLst>
              <a:ext uri="{FF2B5EF4-FFF2-40B4-BE49-F238E27FC236}">
                <a16:creationId xmlns:a16="http://schemas.microsoft.com/office/drawing/2014/main" id="{09F6DEC6-2514-6929-CE4C-E03DD75F6A2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149651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D36CCC1F-1025-818C-1F92-2B259B5F693C}"/>
            </a:ext>
          </a:extLst>
        </p:cNvPr>
        <p:cNvGrpSpPr/>
        <p:nvPr/>
      </p:nvGrpSpPr>
      <p:grpSpPr>
        <a:xfrm>
          <a:off x="0" y="0"/>
          <a:ext cx="0" cy="0"/>
          <a:chOff x="0" y="0"/>
          <a:chExt cx="0" cy="0"/>
        </a:xfrm>
      </p:grpSpPr>
      <p:sp>
        <p:nvSpPr>
          <p:cNvPr id="138" name="Google Shape;138;p5:notes">
            <a:extLst>
              <a:ext uri="{FF2B5EF4-FFF2-40B4-BE49-F238E27FC236}">
                <a16:creationId xmlns:a16="http://schemas.microsoft.com/office/drawing/2014/main" id="{DEA5BE08-3D26-CA74-B2FD-98AF07A96D8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39" name="Google Shape;139;p5:notes">
            <a:extLst>
              <a:ext uri="{FF2B5EF4-FFF2-40B4-BE49-F238E27FC236}">
                <a16:creationId xmlns:a16="http://schemas.microsoft.com/office/drawing/2014/main" id="{E6C8D3C5-5102-4837-3EA5-1CF7711D91E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775000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9.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slideLayout" Target="../slideLayouts/slideLayout1.xml"/><Relationship Id="rId7" Type="http://schemas.openxmlformats.org/officeDocument/2006/relationships/image" Target="../media/image1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C42"/>
        </a:solidFill>
        <a:effectLst/>
      </p:bgPr>
    </p:bg>
    <p:spTree>
      <p:nvGrpSpPr>
        <p:cNvPr id="1" name="Shape 83"/>
        <p:cNvGrpSpPr/>
        <p:nvPr/>
      </p:nvGrpSpPr>
      <p:grpSpPr>
        <a:xfrm>
          <a:off x="0" y="0"/>
          <a:ext cx="0" cy="0"/>
          <a:chOff x="0" y="0"/>
          <a:chExt cx="0" cy="0"/>
        </a:xfrm>
      </p:grpSpPr>
      <p:sp>
        <p:nvSpPr>
          <p:cNvPr id="84" name="Google Shape;84;p13"/>
          <p:cNvSpPr/>
          <p:nvPr/>
        </p:nvSpPr>
        <p:spPr>
          <a:xfrm>
            <a:off x="10541229" y="2324100"/>
            <a:ext cx="10946941" cy="8896877"/>
          </a:xfrm>
          <a:custGeom>
            <a:avLst/>
            <a:gdLst/>
            <a:ahLst/>
            <a:cxnLst/>
            <a:rect l="l" t="t" r="r" b="b"/>
            <a:pathLst>
              <a:path w="10946941" h="8896877" extrusionOk="0">
                <a:moveTo>
                  <a:pt x="0" y="0"/>
                </a:moveTo>
                <a:lnTo>
                  <a:pt x="10946941" y="0"/>
                </a:lnTo>
                <a:lnTo>
                  <a:pt x="10946941" y="8896877"/>
                </a:lnTo>
                <a:lnTo>
                  <a:pt x="0" y="8896877"/>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5" name="Google Shape;85;p13"/>
          <p:cNvSpPr txBox="1"/>
          <p:nvPr/>
        </p:nvSpPr>
        <p:spPr>
          <a:xfrm>
            <a:off x="1085216" y="2747439"/>
            <a:ext cx="6821081" cy="1521507"/>
          </a:xfrm>
          <a:prstGeom prst="rect">
            <a:avLst/>
          </a:prstGeom>
          <a:noFill/>
          <a:ln>
            <a:noFill/>
          </a:ln>
        </p:spPr>
        <p:txBody>
          <a:bodyPr spcFirstLastPara="1" wrap="square" lIns="0" tIns="0" rIns="0" bIns="0" anchor="t" anchorCtr="0">
            <a:spAutoFit/>
          </a:bodyPr>
          <a:lstStyle/>
          <a:p>
            <a:pPr marL="0" marR="0" lvl="0" indent="0" algn="l" rtl="0">
              <a:lnSpc>
                <a:spcPct val="140004"/>
              </a:lnSpc>
              <a:spcBef>
                <a:spcPts val="0"/>
              </a:spcBef>
              <a:spcAft>
                <a:spcPts val="0"/>
              </a:spcAft>
              <a:buNone/>
            </a:pPr>
            <a:r>
              <a:rPr lang="en-US" sz="8799" b="1">
                <a:solidFill>
                  <a:srgbClr val="FFFFFF"/>
                </a:solidFill>
                <a:latin typeface="Poppins"/>
                <a:ea typeface="Poppins"/>
                <a:cs typeface="Poppins"/>
                <a:sym typeface="Poppins"/>
              </a:rPr>
              <a:t>HackTrix’24</a:t>
            </a:r>
            <a:endParaRPr/>
          </a:p>
        </p:txBody>
      </p:sp>
      <p:sp>
        <p:nvSpPr>
          <p:cNvPr id="86" name="Google Shape;86;p13"/>
          <p:cNvSpPr txBox="1"/>
          <p:nvPr/>
        </p:nvSpPr>
        <p:spPr>
          <a:xfrm>
            <a:off x="360852" y="8449550"/>
            <a:ext cx="14040948" cy="8863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2400" dirty="0">
                <a:solidFill>
                  <a:srgbClr val="FFFFFF"/>
                </a:solidFill>
                <a:latin typeface="Poppins"/>
                <a:ea typeface="Poppins"/>
                <a:cs typeface="Poppins"/>
                <a:sym typeface="Poppins"/>
              </a:rPr>
              <a:t>Team Name: Barca</a:t>
            </a:r>
            <a:endParaRPr dirty="0"/>
          </a:p>
          <a:p>
            <a:pPr lvl="3">
              <a:lnSpc>
                <a:spcPct val="120000"/>
              </a:lnSpc>
            </a:pPr>
            <a:r>
              <a:rPr lang="en-US" sz="2400" dirty="0">
                <a:solidFill>
                  <a:srgbClr val="FFFFFF"/>
                </a:solidFill>
                <a:latin typeface="Poppins"/>
                <a:ea typeface="Poppins"/>
                <a:cs typeface="Poppins"/>
                <a:sym typeface="Poppins"/>
              </a:rPr>
              <a:t>Members Name: Mayank Mukherjee, Anshuman Singh, Nikhil Rajput, Mayank</a:t>
            </a:r>
            <a:endParaRPr dirty="0"/>
          </a:p>
        </p:txBody>
      </p:sp>
      <p:grpSp>
        <p:nvGrpSpPr>
          <p:cNvPr id="87" name="Google Shape;87;p13"/>
          <p:cNvGrpSpPr/>
          <p:nvPr/>
        </p:nvGrpSpPr>
        <p:grpSpPr>
          <a:xfrm>
            <a:off x="0" y="9781276"/>
            <a:ext cx="9144000" cy="505724"/>
            <a:chOff x="0" y="-57150"/>
            <a:chExt cx="2408296" cy="133195"/>
          </a:xfrm>
        </p:grpSpPr>
        <p:sp>
          <p:nvSpPr>
            <p:cNvPr id="88" name="Google Shape;88;p13"/>
            <p:cNvSpPr/>
            <p:nvPr/>
          </p:nvSpPr>
          <p:spPr>
            <a:xfrm>
              <a:off x="0" y="0"/>
              <a:ext cx="2408296" cy="76045"/>
            </a:xfrm>
            <a:custGeom>
              <a:avLst/>
              <a:gdLst/>
              <a:ahLst/>
              <a:cxnLst/>
              <a:rect l="l" t="t" r="r" b="b"/>
              <a:pathLst>
                <a:path w="2408296" h="76045" extrusionOk="0">
                  <a:moveTo>
                    <a:pt x="0" y="0"/>
                  </a:moveTo>
                  <a:lnTo>
                    <a:pt x="2408296" y="0"/>
                  </a:lnTo>
                  <a:lnTo>
                    <a:pt x="2408296" y="76045"/>
                  </a:lnTo>
                  <a:lnTo>
                    <a:pt x="0" y="76045"/>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9" name="Google Shape;89;p13"/>
            <p:cNvSpPr txBox="1"/>
            <p:nvPr/>
          </p:nvSpPr>
          <p:spPr>
            <a:xfrm>
              <a:off x="0" y="-57150"/>
              <a:ext cx="2408296" cy="13319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pic>
        <p:nvPicPr>
          <p:cNvPr id="90" name="Google Shape;90;p13" descr="A black and white logo&#10;&#10;Description automatically generated"/>
          <p:cNvPicPr preferRelativeResize="0"/>
          <p:nvPr/>
        </p:nvPicPr>
        <p:blipFill rotWithShape="1">
          <a:blip r:embed="rId4">
            <a:alphaModFix/>
          </a:blip>
          <a:srcRect/>
          <a:stretch/>
        </p:blipFill>
        <p:spPr>
          <a:xfrm>
            <a:off x="14401800" y="338716"/>
            <a:ext cx="3225800" cy="1333500"/>
          </a:xfrm>
          <a:prstGeom prst="rect">
            <a:avLst/>
          </a:prstGeom>
          <a:noFill/>
          <a:ln>
            <a:noFill/>
          </a:ln>
        </p:spPr>
      </p:pic>
      <p:pic>
        <p:nvPicPr>
          <p:cNvPr id="91" name="Google Shape;91;p13" descr="A white text on a black background&#10;&#10;Description automatically generated"/>
          <p:cNvPicPr preferRelativeResize="0"/>
          <p:nvPr/>
        </p:nvPicPr>
        <p:blipFill rotWithShape="1">
          <a:blip r:embed="rId5">
            <a:alphaModFix/>
          </a:blip>
          <a:srcRect/>
          <a:stretch/>
        </p:blipFill>
        <p:spPr>
          <a:xfrm>
            <a:off x="838200" y="592081"/>
            <a:ext cx="3277651" cy="108013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2" name="Google Shape;192;p20"/>
          <p:cNvSpPr txBox="1"/>
          <p:nvPr/>
        </p:nvSpPr>
        <p:spPr>
          <a:xfrm>
            <a:off x="1028700" y="687949"/>
            <a:ext cx="10030975" cy="1718997"/>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5599" b="1">
                <a:solidFill>
                  <a:srgbClr val="101010"/>
                </a:solidFill>
                <a:latin typeface="Poppins"/>
                <a:ea typeface="Poppins"/>
                <a:cs typeface="Poppins"/>
                <a:sym typeface="Poppins"/>
              </a:rPr>
              <a:t>⁠Business Model and Monetization </a:t>
            </a:r>
            <a:endParaRPr/>
          </a:p>
        </p:txBody>
      </p:sp>
      <p:grpSp>
        <p:nvGrpSpPr>
          <p:cNvPr id="193" name="Google Shape;193;p20"/>
          <p:cNvGrpSpPr/>
          <p:nvPr/>
        </p:nvGrpSpPr>
        <p:grpSpPr>
          <a:xfrm>
            <a:off x="0" y="4982766"/>
            <a:ext cx="18288000" cy="5304234"/>
            <a:chOff x="0" y="-38100"/>
            <a:chExt cx="1451049" cy="1257300"/>
          </a:xfrm>
        </p:grpSpPr>
        <p:sp>
          <p:nvSpPr>
            <p:cNvPr id="194" name="Google Shape;194;p20"/>
            <p:cNvSpPr/>
            <p:nvPr/>
          </p:nvSpPr>
          <p:spPr>
            <a:xfrm>
              <a:off x="0" y="0"/>
              <a:ext cx="1451049" cy="1219200"/>
            </a:xfrm>
            <a:custGeom>
              <a:avLst/>
              <a:gdLst/>
              <a:ahLst/>
              <a:cxnLst/>
              <a:rect l="l" t="t" r="r" b="b"/>
              <a:pathLst>
                <a:path w="1451049" h="1219200" extrusionOk="0">
                  <a:moveTo>
                    <a:pt x="0" y="0"/>
                  </a:moveTo>
                  <a:lnTo>
                    <a:pt x="1451049" y="0"/>
                  </a:lnTo>
                  <a:lnTo>
                    <a:pt x="1451049"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5" name="Google Shape;195;p20"/>
            <p:cNvSpPr txBox="1"/>
            <p:nvPr/>
          </p:nvSpPr>
          <p:spPr>
            <a:xfrm>
              <a:off x="0" y="-38100"/>
              <a:ext cx="1451049"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cxnSp>
        <p:nvCxnSpPr>
          <p:cNvPr id="198" name="Google Shape;198;p20"/>
          <p:cNvCxnSpPr/>
          <p:nvPr/>
        </p:nvCxnSpPr>
        <p:spPr>
          <a:xfrm>
            <a:off x="1028700" y="601417"/>
            <a:ext cx="16230600" cy="0"/>
          </a:xfrm>
          <a:prstGeom prst="straightConnector1">
            <a:avLst/>
          </a:prstGeom>
          <a:noFill/>
          <a:ln w="19050" cap="flat" cmpd="sng">
            <a:solidFill>
              <a:srgbClr val="D9D9D9"/>
            </a:solidFill>
            <a:prstDash val="solid"/>
            <a:round/>
            <a:headEnd type="none" w="sm" len="sm"/>
            <a:tailEnd type="none" w="sm" len="sm"/>
          </a:ln>
        </p:spPr>
      </p:cxnSp>
      <p:sp>
        <p:nvSpPr>
          <p:cNvPr id="199" name="Google Shape;199;p20"/>
          <p:cNvSpPr txBox="1"/>
          <p:nvPr/>
        </p:nvSpPr>
        <p:spPr>
          <a:xfrm>
            <a:off x="1033182" y="2138086"/>
            <a:ext cx="6815418" cy="1672894"/>
          </a:xfrm>
          <a:prstGeom prst="rect">
            <a:avLst/>
          </a:prstGeom>
          <a:noFill/>
          <a:ln>
            <a:noFill/>
          </a:ln>
        </p:spPr>
        <p:txBody>
          <a:bodyPr spcFirstLastPara="1" wrap="square" lIns="91425" tIns="45700" rIns="91425" bIns="45700" anchor="t" anchorCtr="0">
            <a:spAutoFit/>
          </a:bodyPr>
          <a:lstStyle/>
          <a:p>
            <a:pPr marL="0" marR="0" lvl="0" indent="0" algn="l" rtl="0">
              <a:lnSpc>
                <a:spcPct val="335949"/>
              </a:lnSpc>
              <a:spcBef>
                <a:spcPts val="0"/>
              </a:spcBef>
              <a:spcAft>
                <a:spcPts val="0"/>
              </a:spcAft>
              <a:buNone/>
            </a:pPr>
            <a:r>
              <a:rPr lang="en-US" sz="2000" b="1">
                <a:solidFill>
                  <a:srgbClr val="101010"/>
                </a:solidFill>
                <a:latin typeface="Poppins"/>
                <a:ea typeface="Poppins"/>
                <a:cs typeface="Poppins"/>
                <a:sym typeface="Poppins"/>
              </a:rPr>
              <a:t>(Business model canvas, Monetization, Estimated costs)  (Potential features, plans for scaling)</a:t>
            </a:r>
            <a:endParaRPr/>
          </a:p>
        </p:txBody>
      </p:sp>
      <p:pic>
        <p:nvPicPr>
          <p:cNvPr id="200" name="Google Shape;200;p20" descr="A black and white logo&#10;&#10;Description automatically generated"/>
          <p:cNvPicPr preferRelativeResize="0"/>
          <p:nvPr/>
        </p:nvPicPr>
        <p:blipFill rotWithShape="1">
          <a:blip r:embed="rId3">
            <a:alphaModFix/>
          </a:blip>
          <a:srcRect/>
          <a:stretch/>
        </p:blipFill>
        <p:spPr>
          <a:xfrm>
            <a:off x="15163800" y="8765834"/>
            <a:ext cx="2665950" cy="1102066"/>
          </a:xfrm>
          <a:prstGeom prst="rect">
            <a:avLst/>
          </a:prstGeom>
          <a:noFill/>
          <a:ln>
            <a:noFill/>
          </a:ln>
        </p:spPr>
      </p:pic>
      <p:pic>
        <p:nvPicPr>
          <p:cNvPr id="3" name="Picture 2">
            <a:extLst>
              <a:ext uri="{FF2B5EF4-FFF2-40B4-BE49-F238E27FC236}">
                <a16:creationId xmlns:a16="http://schemas.microsoft.com/office/drawing/2014/main" id="{4EF8E094-FF71-22CD-60FA-F55D6FD845CD}"/>
              </a:ext>
            </a:extLst>
          </p:cNvPr>
          <p:cNvPicPr>
            <a:picLocks noChangeAspect="1"/>
          </p:cNvPicPr>
          <p:nvPr/>
        </p:nvPicPr>
        <p:blipFill>
          <a:blip r:embed="rId4"/>
          <a:stretch>
            <a:fillRect/>
          </a:stretch>
        </p:blipFill>
        <p:spPr>
          <a:xfrm>
            <a:off x="-2" y="0"/>
            <a:ext cx="18288002" cy="10287000"/>
          </a:xfrm>
          <a:prstGeom prst="rect">
            <a:avLst/>
          </a:prstGeom>
        </p:spPr>
      </p:pic>
      <p:sp>
        <p:nvSpPr>
          <p:cNvPr id="5" name="TextBox 4">
            <a:extLst>
              <a:ext uri="{FF2B5EF4-FFF2-40B4-BE49-F238E27FC236}">
                <a16:creationId xmlns:a16="http://schemas.microsoft.com/office/drawing/2014/main" id="{62C06718-9500-C247-DBA8-FBCE6D8C766E}"/>
              </a:ext>
            </a:extLst>
          </p:cNvPr>
          <p:cNvSpPr txBox="1"/>
          <p:nvPr/>
        </p:nvSpPr>
        <p:spPr>
          <a:xfrm>
            <a:off x="7186613" y="635015"/>
            <a:ext cx="11031579" cy="1101470"/>
          </a:xfrm>
          <a:prstGeom prst="rect">
            <a:avLst/>
          </a:prstGeom>
          <a:noFill/>
        </p:spPr>
        <p:txBody>
          <a:bodyPr wrap="square" rtlCol="0">
            <a:spAutoFit/>
          </a:bodyPr>
          <a:lstStyle/>
          <a:p>
            <a:pPr algn="ctr"/>
            <a:r>
              <a:rPr lang="en-IN" sz="3200" b="1" u="sng" dirty="0"/>
              <a:t>PROPOSED BUSINESS MODEL FOR OUR  </a:t>
            </a:r>
          </a:p>
          <a:p>
            <a:pPr algn="ctr"/>
            <a:r>
              <a:rPr lang="en-IN" sz="3200" b="1" u="sng" dirty="0"/>
              <a:t>ML-MODEL BASED APPLICATION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8" name="Google Shape;208;p21"/>
          <p:cNvSpPr txBox="1"/>
          <p:nvPr/>
        </p:nvSpPr>
        <p:spPr>
          <a:xfrm>
            <a:off x="8377237" y="654445"/>
            <a:ext cx="5969920" cy="511679"/>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US" sz="4800" b="1" dirty="0">
                <a:solidFill>
                  <a:srgbClr val="FFFFFF"/>
                </a:solidFill>
                <a:latin typeface="Poppins"/>
                <a:ea typeface="Poppins"/>
                <a:cs typeface="Poppins"/>
                <a:sym typeface="Poppins"/>
              </a:rPr>
              <a:t>Strategy</a:t>
            </a:r>
            <a:r>
              <a:rPr lang="en-US" sz="4400" b="1" dirty="0">
                <a:solidFill>
                  <a:srgbClr val="FFFFFF"/>
                </a:solidFill>
                <a:latin typeface="Poppins"/>
                <a:ea typeface="Poppins"/>
                <a:cs typeface="Poppins"/>
                <a:sym typeface="Poppins"/>
              </a:rPr>
              <a:t> 1</a:t>
            </a:r>
            <a:endParaRPr dirty="0"/>
          </a:p>
        </p:txBody>
      </p:sp>
      <p:sp>
        <p:nvSpPr>
          <p:cNvPr id="209" name="Google Shape;209;p21"/>
          <p:cNvSpPr txBox="1"/>
          <p:nvPr/>
        </p:nvSpPr>
        <p:spPr>
          <a:xfrm>
            <a:off x="8834437" y="910284"/>
            <a:ext cx="8686800" cy="4727448"/>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2400" dirty="0">
                <a:solidFill>
                  <a:schemeClr val="tx1"/>
                </a:solidFill>
                <a:latin typeface="Poppins"/>
                <a:ea typeface="Poppins"/>
                <a:cs typeface="Poppins"/>
                <a:sym typeface="Poppins"/>
              </a:rPr>
              <a:t>Thus, we developed a way to incorporate a Machine-Learning approach to the field of Healthcare image classification and built a model which classifies Brain-MRI image and delivers accurate prediction. We also found a way to work around an imbalanced dataset, which removes limitations around data collection and acquisition.</a:t>
            </a:r>
            <a:br>
              <a:rPr lang="en-US" sz="2400" dirty="0">
                <a:solidFill>
                  <a:schemeClr val="tx1"/>
                </a:solidFill>
                <a:latin typeface="Poppins"/>
                <a:ea typeface="Poppins"/>
                <a:cs typeface="Poppins"/>
                <a:sym typeface="Poppins"/>
              </a:rPr>
            </a:br>
            <a:endParaRPr sz="2400" dirty="0">
              <a:solidFill>
                <a:schemeClr val="tx1"/>
              </a:solidFill>
            </a:endParaRPr>
          </a:p>
        </p:txBody>
      </p:sp>
      <p:sp>
        <p:nvSpPr>
          <p:cNvPr id="210" name="Google Shape;210;p21"/>
          <p:cNvSpPr txBox="1"/>
          <p:nvPr/>
        </p:nvSpPr>
        <p:spPr>
          <a:xfrm>
            <a:off x="1752877" y="800117"/>
            <a:ext cx="6624360" cy="1034001"/>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5599" b="1" dirty="0">
                <a:solidFill>
                  <a:srgbClr val="101010"/>
                </a:solidFill>
                <a:latin typeface="Poppins"/>
                <a:ea typeface="Poppins"/>
                <a:cs typeface="Poppins"/>
                <a:sym typeface="Poppins"/>
              </a:rPr>
              <a:t>Conclusion </a:t>
            </a:r>
            <a:endParaRPr dirty="0"/>
          </a:p>
        </p:txBody>
      </p:sp>
      <p:sp>
        <p:nvSpPr>
          <p:cNvPr id="212" name="Google Shape;212;p21"/>
          <p:cNvSpPr/>
          <p:nvPr/>
        </p:nvSpPr>
        <p:spPr>
          <a:xfrm flipH="1">
            <a:off x="210910" y="3427373"/>
            <a:ext cx="8166327" cy="6636996"/>
          </a:xfrm>
          <a:custGeom>
            <a:avLst/>
            <a:gdLst/>
            <a:ahLst/>
            <a:cxnLst/>
            <a:rect l="l" t="t" r="r" b="b"/>
            <a:pathLst>
              <a:path w="8166327" h="6636996" extrusionOk="0">
                <a:moveTo>
                  <a:pt x="8166327" y="0"/>
                </a:moveTo>
                <a:lnTo>
                  <a:pt x="0" y="0"/>
                </a:lnTo>
                <a:lnTo>
                  <a:pt x="0" y="6636996"/>
                </a:lnTo>
                <a:lnTo>
                  <a:pt x="8166327" y="6636996"/>
                </a:lnTo>
                <a:lnTo>
                  <a:pt x="8166327"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213" name="Google Shape;213;p21" descr="A black and white logo&#10;&#10;Description automatically generated"/>
          <p:cNvPicPr preferRelativeResize="0"/>
          <p:nvPr/>
        </p:nvPicPr>
        <p:blipFill rotWithShape="1">
          <a:blip r:embed="rId4">
            <a:alphaModFix/>
          </a:blip>
          <a:srcRect/>
          <a:stretch/>
        </p:blipFill>
        <p:spPr>
          <a:xfrm>
            <a:off x="15163800" y="8765834"/>
            <a:ext cx="2665950" cy="1102066"/>
          </a:xfrm>
          <a:prstGeom prst="rect">
            <a:avLst/>
          </a:prstGeom>
          <a:noFill/>
          <a:ln>
            <a:noFill/>
          </a:ln>
        </p:spPr>
      </p:pic>
      <p:sp>
        <p:nvSpPr>
          <p:cNvPr id="2" name="TextBox 1">
            <a:extLst>
              <a:ext uri="{FF2B5EF4-FFF2-40B4-BE49-F238E27FC236}">
                <a16:creationId xmlns:a16="http://schemas.microsoft.com/office/drawing/2014/main" id="{78ADFABF-770E-B4A6-D16F-1A1EC8012026}"/>
              </a:ext>
            </a:extLst>
          </p:cNvPr>
          <p:cNvSpPr txBox="1"/>
          <p:nvPr/>
        </p:nvSpPr>
        <p:spPr>
          <a:xfrm>
            <a:off x="12431844" y="7036065"/>
            <a:ext cx="4900888" cy="2554545"/>
          </a:xfrm>
          <a:prstGeom prst="rect">
            <a:avLst/>
          </a:prstGeom>
          <a:noFill/>
        </p:spPr>
        <p:txBody>
          <a:bodyPr wrap="square" rtlCol="0">
            <a:spAutoFit/>
          </a:bodyPr>
          <a:lstStyle/>
          <a:p>
            <a:pPr lvl="8" algn="r"/>
            <a:r>
              <a:rPr lang="en-IN" sz="2000" dirty="0"/>
              <a:t>A Presentation By:</a:t>
            </a:r>
          </a:p>
          <a:p>
            <a:pPr lvl="8" algn="r"/>
            <a:endParaRPr lang="en-IN" sz="2000" dirty="0"/>
          </a:p>
          <a:p>
            <a:pPr lvl="8" algn="r"/>
            <a:r>
              <a:rPr lang="en-IN" sz="2000" b="1" dirty="0"/>
              <a:t>Team Barca</a:t>
            </a:r>
            <a:br>
              <a:rPr lang="en-IN" sz="2000" dirty="0"/>
            </a:br>
            <a:r>
              <a:rPr lang="en-IN" sz="2000" dirty="0"/>
              <a:t>Mayank Mukherjee</a:t>
            </a:r>
            <a:br>
              <a:rPr lang="en-IN" sz="2000" dirty="0"/>
            </a:br>
            <a:r>
              <a:rPr lang="en-IN" sz="2000" dirty="0"/>
              <a:t>Anshuman Singh</a:t>
            </a:r>
            <a:br>
              <a:rPr lang="en-IN" sz="2000" dirty="0"/>
            </a:br>
            <a:r>
              <a:rPr lang="en-IN" sz="2000" dirty="0"/>
              <a:t>Nikhil Rajput</a:t>
            </a:r>
            <a:br>
              <a:rPr lang="en-IN" sz="2000" dirty="0"/>
            </a:br>
            <a:r>
              <a:rPr lang="en-IN" sz="2000" dirty="0"/>
              <a:t>Mayank</a:t>
            </a:r>
            <a:br>
              <a:rPr lang="en-IN" sz="2000" dirty="0"/>
            </a:br>
            <a:endParaRPr lang="en-IN" sz="2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grpSp>
        <p:nvGrpSpPr>
          <p:cNvPr id="96" name="Google Shape;96;p14"/>
          <p:cNvGrpSpPr/>
          <p:nvPr/>
        </p:nvGrpSpPr>
        <p:grpSpPr>
          <a:xfrm>
            <a:off x="0" y="-316809"/>
            <a:ext cx="18288000" cy="4689136"/>
            <a:chOff x="0" y="-38100"/>
            <a:chExt cx="4816593" cy="1234999"/>
          </a:xfrm>
        </p:grpSpPr>
        <p:sp>
          <p:nvSpPr>
            <p:cNvPr id="97" name="Google Shape;97;p14"/>
            <p:cNvSpPr/>
            <p:nvPr/>
          </p:nvSpPr>
          <p:spPr>
            <a:xfrm>
              <a:off x="0" y="0"/>
              <a:ext cx="4816592" cy="1196899"/>
            </a:xfrm>
            <a:custGeom>
              <a:avLst/>
              <a:gdLst/>
              <a:ahLst/>
              <a:cxnLst/>
              <a:rect l="l" t="t" r="r" b="b"/>
              <a:pathLst>
                <a:path w="4816592" h="1196899" extrusionOk="0">
                  <a:moveTo>
                    <a:pt x="0" y="0"/>
                  </a:moveTo>
                  <a:lnTo>
                    <a:pt x="4816592" y="0"/>
                  </a:lnTo>
                  <a:lnTo>
                    <a:pt x="4816592" y="1196899"/>
                  </a:lnTo>
                  <a:lnTo>
                    <a:pt x="0" y="1196899"/>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8" name="Google Shape;98;p14"/>
            <p:cNvSpPr txBox="1"/>
            <p:nvPr/>
          </p:nvSpPr>
          <p:spPr>
            <a:xfrm>
              <a:off x="0" y="-38100"/>
              <a:ext cx="4816593" cy="1234999"/>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99" name="Google Shape;99;p14"/>
          <p:cNvSpPr txBox="1"/>
          <p:nvPr/>
        </p:nvSpPr>
        <p:spPr>
          <a:xfrm>
            <a:off x="1544726" y="5657290"/>
            <a:ext cx="15634001" cy="3102388"/>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400" dirty="0">
                <a:solidFill>
                  <a:srgbClr val="101010"/>
                </a:solidFill>
                <a:latin typeface="Poppins"/>
                <a:ea typeface="Poppins"/>
                <a:cs typeface="Poppins"/>
                <a:sym typeface="Poppins"/>
              </a:rPr>
              <a:t>Project Overview: </a:t>
            </a:r>
            <a:br>
              <a:rPr lang="en-US" sz="2400" dirty="0">
                <a:solidFill>
                  <a:srgbClr val="101010"/>
                </a:solidFill>
                <a:latin typeface="Poppins"/>
                <a:ea typeface="Poppins"/>
                <a:cs typeface="Poppins"/>
                <a:sym typeface="Poppins"/>
              </a:rPr>
            </a:br>
            <a:br>
              <a:rPr lang="en-US" sz="2400" dirty="0">
                <a:solidFill>
                  <a:srgbClr val="101010"/>
                </a:solidFill>
                <a:latin typeface="Poppins"/>
                <a:ea typeface="Poppins"/>
                <a:cs typeface="Poppins"/>
                <a:sym typeface="Poppins"/>
              </a:rPr>
            </a:br>
            <a:r>
              <a:rPr lang="en-US" sz="2400" dirty="0">
                <a:solidFill>
                  <a:srgbClr val="101010"/>
                </a:solidFill>
                <a:latin typeface="Poppins"/>
                <a:ea typeface="Poppins"/>
                <a:cs typeface="Poppins"/>
                <a:sym typeface="Poppins"/>
              </a:rPr>
              <a:t>Our project focuses on building a </a:t>
            </a:r>
            <a:r>
              <a:rPr lang="en-US" sz="2400" u="sng" dirty="0">
                <a:solidFill>
                  <a:srgbClr val="071C42"/>
                </a:solidFill>
                <a:latin typeface="SansSerif" panose="00000400000000000000" pitchFamily="2" charset="2"/>
                <a:ea typeface="Poppins"/>
                <a:cs typeface="Poppins"/>
                <a:sym typeface="Poppins"/>
              </a:rPr>
              <a:t>Machine-Learning Model</a:t>
            </a:r>
            <a:r>
              <a:rPr lang="en-US" sz="2400" dirty="0">
                <a:solidFill>
                  <a:srgbClr val="101010"/>
                </a:solidFill>
                <a:latin typeface="Poppins"/>
                <a:ea typeface="Poppins"/>
                <a:cs typeface="Poppins"/>
                <a:sym typeface="Poppins"/>
              </a:rPr>
              <a:t>, on Brain MRI-scan dataset and using DEEP Learning to build a model which provides accurate prediction of Alzheimer’s disease. For our novel idea we have trained with an unbalanced dataset and used </a:t>
            </a:r>
            <a:r>
              <a:rPr lang="en-US" sz="2400" u="sng" dirty="0">
                <a:solidFill>
                  <a:srgbClr val="071C42"/>
                </a:solidFill>
                <a:latin typeface="Poppins"/>
                <a:ea typeface="Poppins"/>
                <a:cs typeface="Poppins"/>
                <a:sym typeface="Poppins"/>
              </a:rPr>
              <a:t>SMOTE+ENN algorithm </a:t>
            </a:r>
            <a:r>
              <a:rPr lang="en-US" sz="2400" dirty="0">
                <a:solidFill>
                  <a:srgbClr val="101010"/>
                </a:solidFill>
                <a:latin typeface="Poppins"/>
                <a:ea typeface="Poppins"/>
                <a:cs typeface="Poppins"/>
                <a:sym typeface="Poppins"/>
              </a:rPr>
              <a:t>to achieve the same accuracy as modern-day models which use a balanced dataset.</a:t>
            </a:r>
            <a:endParaRPr dirty="0"/>
          </a:p>
        </p:txBody>
      </p:sp>
      <p:sp>
        <p:nvSpPr>
          <p:cNvPr id="100" name="Google Shape;100;p14"/>
          <p:cNvSpPr txBox="1"/>
          <p:nvPr/>
        </p:nvSpPr>
        <p:spPr>
          <a:xfrm>
            <a:off x="1544727" y="6368415"/>
            <a:ext cx="7083247" cy="331501"/>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800">
                <a:solidFill>
                  <a:srgbClr val="545454"/>
                </a:solidFill>
                <a:latin typeface="Poppins"/>
                <a:ea typeface="Poppins"/>
                <a:cs typeface="Poppins"/>
                <a:sym typeface="Poppins"/>
              </a:rPr>
              <a:t>…..</a:t>
            </a:r>
            <a:endParaRPr/>
          </a:p>
        </p:txBody>
      </p:sp>
      <p:sp>
        <p:nvSpPr>
          <p:cNvPr id="101" name="Google Shape;101;p14"/>
          <p:cNvSpPr txBox="1"/>
          <p:nvPr/>
        </p:nvSpPr>
        <p:spPr>
          <a:xfrm>
            <a:off x="1544727" y="2546276"/>
            <a:ext cx="4668112" cy="904875"/>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5599" b="1">
                <a:solidFill>
                  <a:srgbClr val="FFFFFF"/>
                </a:solidFill>
                <a:latin typeface="Poppins"/>
                <a:ea typeface="Poppins"/>
                <a:cs typeface="Poppins"/>
                <a:sym typeface="Poppins"/>
              </a:rPr>
              <a:t>Introduction</a:t>
            </a:r>
            <a:endParaRPr/>
          </a:p>
        </p:txBody>
      </p:sp>
      <p:sp>
        <p:nvSpPr>
          <p:cNvPr id="102" name="Google Shape;102;p14"/>
          <p:cNvSpPr/>
          <p:nvPr/>
        </p:nvSpPr>
        <p:spPr>
          <a:xfrm>
            <a:off x="13786888" y="629992"/>
            <a:ext cx="6267753" cy="5093974"/>
          </a:xfrm>
          <a:custGeom>
            <a:avLst/>
            <a:gdLst/>
            <a:ahLst/>
            <a:cxnLst/>
            <a:rect l="l" t="t" r="r" b="b"/>
            <a:pathLst>
              <a:path w="6267753" h="5093974" extrusionOk="0">
                <a:moveTo>
                  <a:pt x="0" y="0"/>
                </a:moveTo>
                <a:lnTo>
                  <a:pt x="6267752" y="0"/>
                </a:lnTo>
                <a:lnTo>
                  <a:pt x="6267752" y="5093973"/>
                </a:lnTo>
                <a:lnTo>
                  <a:pt x="0" y="5093973"/>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03" name="Google Shape;103;p14"/>
          <p:cNvGrpSpPr/>
          <p:nvPr/>
        </p:nvGrpSpPr>
        <p:grpSpPr>
          <a:xfrm>
            <a:off x="0" y="4111081"/>
            <a:ext cx="6212838" cy="433394"/>
            <a:chOff x="0" y="-38100"/>
            <a:chExt cx="1636303" cy="114145"/>
          </a:xfrm>
        </p:grpSpPr>
        <p:sp>
          <p:nvSpPr>
            <p:cNvPr id="104" name="Google Shape;104;p14"/>
            <p:cNvSpPr/>
            <p:nvPr/>
          </p:nvSpPr>
          <p:spPr>
            <a:xfrm>
              <a:off x="0" y="0"/>
              <a:ext cx="1636303" cy="76045"/>
            </a:xfrm>
            <a:custGeom>
              <a:avLst/>
              <a:gdLst/>
              <a:ahLst/>
              <a:cxnLst/>
              <a:rect l="l" t="t" r="r" b="b"/>
              <a:pathLst>
                <a:path w="1636303" h="76045" extrusionOk="0">
                  <a:moveTo>
                    <a:pt x="0" y="0"/>
                  </a:moveTo>
                  <a:lnTo>
                    <a:pt x="1636303" y="0"/>
                  </a:lnTo>
                  <a:lnTo>
                    <a:pt x="1636303" y="76045"/>
                  </a:lnTo>
                  <a:lnTo>
                    <a:pt x="0" y="76045"/>
                  </a:lnTo>
                  <a:close/>
                </a:path>
              </a:pathLst>
            </a:custGeom>
            <a:solidFill>
              <a:srgbClr val="3DCAB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5" name="Google Shape;105;p14"/>
            <p:cNvSpPr txBox="1"/>
            <p:nvPr/>
          </p:nvSpPr>
          <p:spPr>
            <a:xfrm>
              <a:off x="0" y="-38100"/>
              <a:ext cx="1636303" cy="11414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pic>
        <p:nvPicPr>
          <p:cNvPr id="106" name="Google Shape;106;p14" descr="A black and white logo&#10;&#10;Description automatically generated"/>
          <p:cNvPicPr preferRelativeResize="0"/>
          <p:nvPr/>
        </p:nvPicPr>
        <p:blipFill rotWithShape="1">
          <a:blip r:embed="rId4">
            <a:alphaModFix/>
          </a:blip>
          <a:srcRect/>
          <a:stretch/>
        </p:blipFill>
        <p:spPr>
          <a:xfrm>
            <a:off x="14681725" y="155234"/>
            <a:ext cx="2665950" cy="110206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cxnSp>
        <p:nvCxnSpPr>
          <p:cNvPr id="111" name="Google Shape;111;p15"/>
          <p:cNvCxnSpPr/>
          <p:nvPr/>
        </p:nvCxnSpPr>
        <p:spPr>
          <a:xfrm>
            <a:off x="1028700" y="601417"/>
            <a:ext cx="16230600" cy="0"/>
          </a:xfrm>
          <a:prstGeom prst="straightConnector1">
            <a:avLst/>
          </a:prstGeom>
          <a:noFill/>
          <a:ln w="19050" cap="flat" cmpd="sng">
            <a:solidFill>
              <a:srgbClr val="D9D9D9"/>
            </a:solidFill>
            <a:prstDash val="solid"/>
            <a:round/>
            <a:headEnd type="none" w="sm" len="sm"/>
            <a:tailEnd type="none" w="sm" len="sm"/>
          </a:ln>
        </p:spPr>
      </p:cxnSp>
      <p:grpSp>
        <p:nvGrpSpPr>
          <p:cNvPr id="112" name="Google Shape;112;p15"/>
          <p:cNvGrpSpPr/>
          <p:nvPr/>
        </p:nvGrpSpPr>
        <p:grpSpPr>
          <a:xfrm>
            <a:off x="0" y="-144661"/>
            <a:ext cx="7352672" cy="10431661"/>
            <a:chOff x="0" y="-38100"/>
            <a:chExt cx="1936506" cy="2747433"/>
          </a:xfrm>
        </p:grpSpPr>
        <p:sp>
          <p:nvSpPr>
            <p:cNvPr id="113" name="Google Shape;113;p15"/>
            <p:cNvSpPr/>
            <p:nvPr/>
          </p:nvSpPr>
          <p:spPr>
            <a:xfrm>
              <a:off x="0" y="0"/>
              <a:ext cx="1936506" cy="2709333"/>
            </a:xfrm>
            <a:custGeom>
              <a:avLst/>
              <a:gdLst/>
              <a:ahLst/>
              <a:cxnLst/>
              <a:rect l="l" t="t" r="r" b="b"/>
              <a:pathLst>
                <a:path w="1936506" h="2709333" extrusionOk="0">
                  <a:moveTo>
                    <a:pt x="0" y="0"/>
                  </a:moveTo>
                  <a:lnTo>
                    <a:pt x="1936506" y="0"/>
                  </a:lnTo>
                  <a:lnTo>
                    <a:pt x="1936506" y="2709333"/>
                  </a:lnTo>
                  <a:lnTo>
                    <a:pt x="0" y="2709333"/>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4" name="Google Shape;114;p15"/>
            <p:cNvSpPr txBox="1"/>
            <p:nvPr/>
          </p:nvSpPr>
          <p:spPr>
            <a:xfrm>
              <a:off x="0" y="-38100"/>
              <a:ext cx="1936506" cy="2747433"/>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15" name="Google Shape;115;p15"/>
          <p:cNvSpPr/>
          <p:nvPr/>
        </p:nvSpPr>
        <p:spPr>
          <a:xfrm>
            <a:off x="-1589731" y="7183004"/>
            <a:ext cx="6267753" cy="5093974"/>
          </a:xfrm>
          <a:custGeom>
            <a:avLst/>
            <a:gdLst/>
            <a:ahLst/>
            <a:cxnLst/>
            <a:rect l="l" t="t" r="r" b="b"/>
            <a:pathLst>
              <a:path w="6267753" h="5093974" extrusionOk="0">
                <a:moveTo>
                  <a:pt x="0" y="0"/>
                </a:moveTo>
                <a:lnTo>
                  <a:pt x="6267753" y="0"/>
                </a:lnTo>
                <a:lnTo>
                  <a:pt x="6267753" y="5093973"/>
                </a:lnTo>
                <a:lnTo>
                  <a:pt x="0" y="5093973"/>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6" name="Google Shape;116;p15"/>
          <p:cNvSpPr txBox="1"/>
          <p:nvPr/>
        </p:nvSpPr>
        <p:spPr>
          <a:xfrm>
            <a:off x="985585" y="952500"/>
            <a:ext cx="5764685" cy="2578206"/>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5599" b="1">
                <a:solidFill>
                  <a:srgbClr val="FFFFFF"/>
                </a:solidFill>
                <a:latin typeface="Poppins"/>
                <a:ea typeface="Poppins"/>
                <a:cs typeface="Poppins"/>
                <a:sym typeface="Poppins"/>
              </a:rPr>
              <a:t>Target Users and market selection</a:t>
            </a:r>
            <a:endParaRPr/>
          </a:p>
        </p:txBody>
      </p:sp>
      <p:grpSp>
        <p:nvGrpSpPr>
          <p:cNvPr id="117" name="Google Shape;117;p15"/>
          <p:cNvGrpSpPr/>
          <p:nvPr/>
        </p:nvGrpSpPr>
        <p:grpSpPr>
          <a:xfrm>
            <a:off x="0" y="-144661"/>
            <a:ext cx="6212838" cy="433394"/>
            <a:chOff x="0" y="-38100"/>
            <a:chExt cx="1636303" cy="114145"/>
          </a:xfrm>
        </p:grpSpPr>
        <p:sp>
          <p:nvSpPr>
            <p:cNvPr id="118" name="Google Shape;118;p15"/>
            <p:cNvSpPr/>
            <p:nvPr/>
          </p:nvSpPr>
          <p:spPr>
            <a:xfrm>
              <a:off x="0" y="0"/>
              <a:ext cx="1636303" cy="76045"/>
            </a:xfrm>
            <a:custGeom>
              <a:avLst/>
              <a:gdLst/>
              <a:ahLst/>
              <a:cxnLst/>
              <a:rect l="l" t="t" r="r" b="b"/>
              <a:pathLst>
                <a:path w="1636303" h="76045" extrusionOk="0">
                  <a:moveTo>
                    <a:pt x="0" y="0"/>
                  </a:moveTo>
                  <a:lnTo>
                    <a:pt x="1636303" y="0"/>
                  </a:lnTo>
                  <a:lnTo>
                    <a:pt x="1636303" y="76045"/>
                  </a:lnTo>
                  <a:lnTo>
                    <a:pt x="0" y="76045"/>
                  </a:lnTo>
                  <a:close/>
                </a:path>
              </a:pathLst>
            </a:custGeom>
            <a:solidFill>
              <a:srgbClr val="3DCAB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9" name="Google Shape;119;p15"/>
            <p:cNvSpPr txBox="1"/>
            <p:nvPr/>
          </p:nvSpPr>
          <p:spPr>
            <a:xfrm>
              <a:off x="0" y="-38100"/>
              <a:ext cx="1636303" cy="114145"/>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20" name="Google Shape;120;p15"/>
          <p:cNvSpPr txBox="1"/>
          <p:nvPr/>
        </p:nvSpPr>
        <p:spPr>
          <a:xfrm>
            <a:off x="912081" y="4939887"/>
            <a:ext cx="5184138" cy="1772793"/>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2400" dirty="0">
                <a:solidFill>
                  <a:srgbClr val="D9D9D9"/>
                </a:solidFill>
                <a:latin typeface="Poppins"/>
                <a:ea typeface="Poppins"/>
                <a:cs typeface="Poppins"/>
                <a:sym typeface="Poppins"/>
              </a:rPr>
              <a:t>Target Users: Healthcare Professionals, Research Scholars, Medical Institutions, etc</a:t>
            </a:r>
            <a:r>
              <a:rPr lang="en-US" sz="1800" dirty="0">
                <a:solidFill>
                  <a:srgbClr val="D9D9D9"/>
                </a:solidFill>
                <a:latin typeface="Poppins"/>
                <a:ea typeface="Poppins"/>
                <a:cs typeface="Poppins"/>
                <a:sym typeface="Poppins"/>
              </a:rPr>
              <a:t>.</a:t>
            </a:r>
            <a:endParaRPr dirty="0"/>
          </a:p>
        </p:txBody>
      </p:sp>
      <p:pic>
        <p:nvPicPr>
          <p:cNvPr id="122" name="Google Shape;122;p15" descr="A black and white logo&#10;&#10;Description automatically generated"/>
          <p:cNvPicPr preferRelativeResize="0"/>
          <p:nvPr/>
        </p:nvPicPr>
        <p:blipFill rotWithShape="1">
          <a:blip r:embed="rId4">
            <a:alphaModFix/>
          </a:blip>
          <a:srcRect/>
          <a:stretch/>
        </p:blipFill>
        <p:spPr>
          <a:xfrm>
            <a:off x="838200" y="8692222"/>
            <a:ext cx="2665950" cy="1102066"/>
          </a:xfrm>
          <a:prstGeom prst="rect">
            <a:avLst/>
          </a:prstGeom>
          <a:noFill/>
          <a:ln>
            <a:noFill/>
          </a:ln>
        </p:spPr>
      </p:pic>
      <p:sp>
        <p:nvSpPr>
          <p:cNvPr id="4" name="TextBox 3">
            <a:extLst>
              <a:ext uri="{FF2B5EF4-FFF2-40B4-BE49-F238E27FC236}">
                <a16:creationId xmlns:a16="http://schemas.microsoft.com/office/drawing/2014/main" id="{CFF3546B-63E1-E26B-2646-AFBB100A7A2D}"/>
              </a:ext>
            </a:extLst>
          </p:cNvPr>
          <p:cNvSpPr txBox="1"/>
          <p:nvPr/>
        </p:nvSpPr>
        <p:spPr>
          <a:xfrm>
            <a:off x="8338257" y="7958138"/>
            <a:ext cx="9306806" cy="1323439"/>
          </a:xfrm>
          <a:prstGeom prst="rect">
            <a:avLst/>
          </a:prstGeom>
          <a:noFill/>
        </p:spPr>
        <p:txBody>
          <a:bodyPr wrap="square" rtlCol="0">
            <a:spAutoFit/>
          </a:bodyPr>
          <a:lstStyle/>
          <a:p>
            <a:pPr algn="ctr"/>
            <a:r>
              <a:rPr lang="en-IN" sz="2000" dirty="0"/>
              <a:t>Our Model targets users who expertise in medical fields and their technological applications. These include healthcare professionals, Research Scholars and other healthcare consultants who need a 2</a:t>
            </a:r>
            <a:r>
              <a:rPr lang="en-IN" sz="2000" baseline="30000" dirty="0"/>
              <a:t>nd</a:t>
            </a:r>
            <a:r>
              <a:rPr lang="en-IN" sz="2000" dirty="0"/>
              <a:t> opinion or confirmation (Kind of like a preliminary test) .</a:t>
            </a:r>
          </a:p>
        </p:txBody>
      </p:sp>
      <p:pic>
        <p:nvPicPr>
          <p:cNvPr id="6" name="Picture 5">
            <a:extLst>
              <a:ext uri="{FF2B5EF4-FFF2-40B4-BE49-F238E27FC236}">
                <a16:creationId xmlns:a16="http://schemas.microsoft.com/office/drawing/2014/main" id="{69516DA8-545D-5AEC-DF51-2D64C125B075}"/>
              </a:ext>
            </a:extLst>
          </p:cNvPr>
          <p:cNvPicPr>
            <a:picLocks noChangeAspect="1"/>
          </p:cNvPicPr>
          <p:nvPr/>
        </p:nvPicPr>
        <p:blipFill>
          <a:blip r:embed="rId5"/>
          <a:stretch>
            <a:fillRect/>
          </a:stretch>
        </p:blipFill>
        <p:spPr>
          <a:xfrm>
            <a:off x="8460512" y="1198123"/>
            <a:ext cx="8841903" cy="663142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6"/>
          <p:cNvSpPr/>
          <p:nvPr/>
        </p:nvSpPr>
        <p:spPr>
          <a:xfrm>
            <a:off x="8187217" y="-1676277"/>
            <a:ext cx="12260528" cy="8939040"/>
          </a:xfrm>
          <a:custGeom>
            <a:avLst/>
            <a:gdLst/>
            <a:ahLst/>
            <a:cxnLst/>
            <a:rect l="l" t="t" r="r" b="b"/>
            <a:pathLst>
              <a:path w="12260528" h="8939040" extrusionOk="0">
                <a:moveTo>
                  <a:pt x="0" y="0"/>
                </a:moveTo>
                <a:lnTo>
                  <a:pt x="12260529" y="0"/>
                </a:lnTo>
                <a:lnTo>
                  <a:pt x="12260529" y="8939040"/>
                </a:lnTo>
                <a:lnTo>
                  <a:pt x="0" y="8939040"/>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8" name="Google Shape;128;p16"/>
          <p:cNvSpPr txBox="1"/>
          <p:nvPr/>
        </p:nvSpPr>
        <p:spPr>
          <a:xfrm>
            <a:off x="396350" y="1690633"/>
            <a:ext cx="3627020" cy="904875"/>
          </a:xfrm>
          <a:prstGeom prst="rect">
            <a:avLst/>
          </a:prstGeom>
          <a:noFill/>
          <a:ln>
            <a:noFill/>
          </a:ln>
        </p:spPr>
        <p:txBody>
          <a:bodyPr spcFirstLastPara="1" wrap="square" lIns="0" tIns="0" rIns="0" bIns="0" anchor="t" anchorCtr="0">
            <a:spAutoFit/>
          </a:bodyPr>
          <a:lstStyle/>
          <a:p>
            <a:pPr marL="0" marR="0" lvl="0" indent="0" algn="ctr" rtl="0">
              <a:lnSpc>
                <a:spcPct val="120003"/>
              </a:lnSpc>
              <a:spcBef>
                <a:spcPts val="0"/>
              </a:spcBef>
              <a:spcAft>
                <a:spcPts val="0"/>
              </a:spcAft>
              <a:buNone/>
            </a:pPr>
            <a:r>
              <a:rPr lang="en-US" sz="5599" b="1" dirty="0">
                <a:solidFill>
                  <a:srgbClr val="101010"/>
                </a:solidFill>
                <a:latin typeface="Poppins"/>
                <a:ea typeface="Poppins"/>
                <a:cs typeface="Poppins"/>
                <a:sym typeface="Poppins"/>
              </a:rPr>
              <a:t>Problems</a:t>
            </a:r>
            <a:endParaRPr dirty="0"/>
          </a:p>
        </p:txBody>
      </p:sp>
      <p:grpSp>
        <p:nvGrpSpPr>
          <p:cNvPr id="129" name="Google Shape;129;p16"/>
          <p:cNvGrpSpPr/>
          <p:nvPr/>
        </p:nvGrpSpPr>
        <p:grpSpPr>
          <a:xfrm>
            <a:off x="0" y="4982766"/>
            <a:ext cx="18288000" cy="5304234"/>
            <a:chOff x="0" y="-38100"/>
            <a:chExt cx="1451049" cy="1257300"/>
          </a:xfrm>
        </p:grpSpPr>
        <p:sp>
          <p:nvSpPr>
            <p:cNvPr id="130" name="Google Shape;130;p16"/>
            <p:cNvSpPr/>
            <p:nvPr/>
          </p:nvSpPr>
          <p:spPr>
            <a:xfrm>
              <a:off x="0" y="0"/>
              <a:ext cx="1451049" cy="1219200"/>
            </a:xfrm>
            <a:custGeom>
              <a:avLst/>
              <a:gdLst/>
              <a:ahLst/>
              <a:cxnLst/>
              <a:rect l="l" t="t" r="r" b="b"/>
              <a:pathLst>
                <a:path w="1451049" h="1219200" extrusionOk="0">
                  <a:moveTo>
                    <a:pt x="0" y="0"/>
                  </a:moveTo>
                  <a:lnTo>
                    <a:pt x="1451049" y="0"/>
                  </a:lnTo>
                  <a:lnTo>
                    <a:pt x="1451049"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1" name="Google Shape;131;p16"/>
            <p:cNvSpPr txBox="1"/>
            <p:nvPr/>
          </p:nvSpPr>
          <p:spPr>
            <a:xfrm>
              <a:off x="0" y="-38100"/>
              <a:ext cx="1451049"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32" name="Google Shape;132;p16"/>
          <p:cNvSpPr txBox="1"/>
          <p:nvPr/>
        </p:nvSpPr>
        <p:spPr>
          <a:xfrm>
            <a:off x="1221496" y="5934101"/>
            <a:ext cx="4279192" cy="603242"/>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800" b="1" u="sng" dirty="0">
                <a:solidFill>
                  <a:srgbClr val="FFFFFF"/>
                </a:solidFill>
                <a:latin typeface="Poppins"/>
                <a:ea typeface="Poppins"/>
                <a:cs typeface="Poppins"/>
                <a:sym typeface="Poppins"/>
              </a:rPr>
              <a:t>Unbalanced Dataset</a:t>
            </a:r>
            <a:r>
              <a:rPr lang="en-US" sz="2400" b="1" dirty="0">
                <a:solidFill>
                  <a:srgbClr val="FFFFFF"/>
                </a:solidFill>
                <a:latin typeface="Poppins"/>
                <a:ea typeface="Poppins"/>
                <a:cs typeface="Poppins"/>
                <a:sym typeface="Poppins"/>
              </a:rPr>
              <a:t>:</a:t>
            </a:r>
            <a:endParaRPr dirty="0"/>
          </a:p>
        </p:txBody>
      </p:sp>
      <p:sp>
        <p:nvSpPr>
          <p:cNvPr id="134" name="Google Shape;134;p16"/>
          <p:cNvSpPr txBox="1"/>
          <p:nvPr/>
        </p:nvSpPr>
        <p:spPr>
          <a:xfrm>
            <a:off x="449971" y="2865825"/>
            <a:ext cx="16437854" cy="1772793"/>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2400" dirty="0">
                <a:solidFill>
                  <a:srgbClr val="545454"/>
                </a:solidFill>
                <a:latin typeface="Poppins"/>
                <a:ea typeface="Poppins"/>
                <a:cs typeface="Poppins"/>
                <a:sym typeface="Poppins"/>
              </a:rPr>
              <a:t>Building a Machine-Learning model revolves around having a vast dataset. Since there’s no such alternative, our model focuses on working with an unbalanced Dataset. This removes limitation risen at the time of data collection.</a:t>
            </a:r>
            <a:endParaRPr sz="2400" dirty="0"/>
          </a:p>
        </p:txBody>
      </p:sp>
      <p:cxnSp>
        <p:nvCxnSpPr>
          <p:cNvPr id="135" name="Google Shape;135;p16"/>
          <p:cNvCxnSpPr/>
          <p:nvPr/>
        </p:nvCxnSpPr>
        <p:spPr>
          <a:xfrm>
            <a:off x="1028700" y="601417"/>
            <a:ext cx="16230600" cy="0"/>
          </a:xfrm>
          <a:prstGeom prst="straightConnector1">
            <a:avLst/>
          </a:prstGeom>
          <a:noFill/>
          <a:ln w="19050" cap="flat" cmpd="sng">
            <a:solidFill>
              <a:srgbClr val="D9D9D9"/>
            </a:solidFill>
            <a:prstDash val="solid"/>
            <a:round/>
            <a:headEnd type="none" w="sm" len="sm"/>
            <a:tailEnd type="none" w="sm" len="sm"/>
          </a:ln>
        </p:spPr>
      </p:cxnSp>
      <p:pic>
        <p:nvPicPr>
          <p:cNvPr id="136" name="Google Shape;136;p16" descr="A black and white logo&#10;&#10;Description automatically generated"/>
          <p:cNvPicPr preferRelativeResize="0"/>
          <p:nvPr/>
        </p:nvPicPr>
        <p:blipFill rotWithShape="1">
          <a:blip r:embed="rId4">
            <a:alphaModFix/>
          </a:blip>
          <a:srcRect/>
          <a:stretch/>
        </p:blipFill>
        <p:spPr>
          <a:xfrm>
            <a:off x="15163800" y="8765834"/>
            <a:ext cx="2665950" cy="1102066"/>
          </a:xfrm>
          <a:prstGeom prst="rect">
            <a:avLst/>
          </a:prstGeom>
          <a:noFill/>
          <a:ln>
            <a:noFill/>
          </a:ln>
        </p:spPr>
      </p:pic>
      <p:pic>
        <p:nvPicPr>
          <p:cNvPr id="3" name="Picture 2">
            <a:extLst>
              <a:ext uri="{FF2B5EF4-FFF2-40B4-BE49-F238E27FC236}">
                <a16:creationId xmlns:a16="http://schemas.microsoft.com/office/drawing/2014/main" id="{C83FE7DB-515D-0713-0FD2-881E973380C2}"/>
              </a:ext>
            </a:extLst>
          </p:cNvPr>
          <p:cNvPicPr>
            <a:picLocks noChangeAspect="1"/>
          </p:cNvPicPr>
          <p:nvPr/>
        </p:nvPicPr>
        <p:blipFill>
          <a:blip r:embed="rId5"/>
          <a:stretch>
            <a:fillRect/>
          </a:stretch>
        </p:blipFill>
        <p:spPr>
          <a:xfrm>
            <a:off x="900113" y="6859484"/>
            <a:ext cx="9206349" cy="2704762"/>
          </a:xfrm>
          <a:prstGeom prst="rect">
            <a:avLst/>
          </a:prstGeom>
        </p:spPr>
      </p:pic>
      <p:sp>
        <p:nvSpPr>
          <p:cNvPr id="4" name="TextBox 3">
            <a:extLst>
              <a:ext uri="{FF2B5EF4-FFF2-40B4-BE49-F238E27FC236}">
                <a16:creationId xmlns:a16="http://schemas.microsoft.com/office/drawing/2014/main" id="{F72C7BDB-F8CF-7498-7888-DD8D336D7E8C}"/>
              </a:ext>
            </a:extLst>
          </p:cNvPr>
          <p:cNvSpPr txBox="1"/>
          <p:nvPr/>
        </p:nvSpPr>
        <p:spPr>
          <a:xfrm>
            <a:off x="11172825" y="6480721"/>
            <a:ext cx="6800850" cy="2308324"/>
          </a:xfrm>
          <a:prstGeom prst="rect">
            <a:avLst/>
          </a:prstGeom>
          <a:noFill/>
        </p:spPr>
        <p:txBody>
          <a:bodyPr wrap="square" rtlCol="0">
            <a:spAutoFit/>
          </a:bodyPr>
          <a:lstStyle/>
          <a:p>
            <a:r>
              <a:rPr lang="en-US" sz="3600" b="0" i="0" dirty="0">
                <a:solidFill>
                  <a:srgbClr val="ECECEC"/>
                </a:solidFill>
                <a:effectLst/>
                <a:latin typeface="Söhne"/>
              </a:rPr>
              <a:t>Unbalanced dataset has unequal class distribution, affecting model performance by favoring majority class.</a:t>
            </a:r>
            <a:endParaRPr lang="en-IN" sz="3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cxnSp>
        <p:nvCxnSpPr>
          <p:cNvPr id="141" name="Google Shape;141;p17"/>
          <p:cNvCxnSpPr/>
          <p:nvPr/>
        </p:nvCxnSpPr>
        <p:spPr>
          <a:xfrm>
            <a:off x="1028700" y="601417"/>
            <a:ext cx="16230600" cy="0"/>
          </a:xfrm>
          <a:prstGeom prst="straightConnector1">
            <a:avLst/>
          </a:prstGeom>
          <a:noFill/>
          <a:ln w="19050" cap="flat" cmpd="sng">
            <a:solidFill>
              <a:srgbClr val="D9D9D9"/>
            </a:solidFill>
            <a:prstDash val="solid"/>
            <a:round/>
            <a:headEnd type="none" w="sm" len="sm"/>
            <a:tailEnd type="none" w="sm" len="sm"/>
          </a:ln>
        </p:spPr>
      </p:cxnSp>
      <p:grpSp>
        <p:nvGrpSpPr>
          <p:cNvPr id="142" name="Google Shape;142;p17"/>
          <p:cNvGrpSpPr/>
          <p:nvPr/>
        </p:nvGrpSpPr>
        <p:grpSpPr>
          <a:xfrm>
            <a:off x="5050475" y="-321469"/>
            <a:ext cx="5443436" cy="10608469"/>
            <a:chOff x="0" y="-38100"/>
            <a:chExt cx="1290296" cy="1257300"/>
          </a:xfrm>
        </p:grpSpPr>
        <p:sp>
          <p:nvSpPr>
            <p:cNvPr id="143" name="Google Shape;143;p17"/>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4" name="Google Shape;144;p17"/>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45" name="Google Shape;145;p17"/>
          <p:cNvSpPr txBox="1"/>
          <p:nvPr/>
        </p:nvSpPr>
        <p:spPr>
          <a:xfrm>
            <a:off x="6216197" y="1151457"/>
            <a:ext cx="4319035" cy="517065"/>
          </a:xfrm>
          <a:prstGeom prst="rect">
            <a:avLst/>
          </a:prstGeom>
          <a:noFill/>
          <a:ln>
            <a:noFill/>
          </a:ln>
        </p:spPr>
        <p:txBody>
          <a:bodyPr spcFirstLastPara="1" wrap="square" lIns="0" tIns="0" rIns="0" bIns="0" anchor="t" anchorCtr="0">
            <a:spAutoFit/>
          </a:bodyPr>
          <a:lstStyle/>
          <a:p>
            <a:pPr marL="0" marR="0" lvl="0" indent="0" algn="l" rtl="0">
              <a:lnSpc>
                <a:spcPct val="70000"/>
              </a:lnSpc>
              <a:spcBef>
                <a:spcPts val="0"/>
              </a:spcBef>
              <a:spcAft>
                <a:spcPts val="0"/>
              </a:spcAft>
              <a:buNone/>
            </a:pPr>
            <a:r>
              <a:rPr lang="en-US" sz="4800" b="1" u="sng" dirty="0">
                <a:solidFill>
                  <a:srgbClr val="FFFFFF"/>
                </a:solidFill>
                <a:latin typeface="Poppins"/>
                <a:ea typeface="Poppins"/>
                <a:cs typeface="Poppins"/>
                <a:sym typeface="Poppins"/>
              </a:rPr>
              <a:t>Solution</a:t>
            </a:r>
            <a:r>
              <a:rPr lang="en-US" sz="4800" b="1" dirty="0">
                <a:solidFill>
                  <a:srgbClr val="FFFFFF"/>
                </a:solidFill>
                <a:latin typeface="Poppins"/>
                <a:ea typeface="Poppins"/>
                <a:cs typeface="Poppins"/>
                <a:sym typeface="Poppins"/>
              </a:rPr>
              <a:t> </a:t>
            </a:r>
            <a:endParaRPr dirty="0"/>
          </a:p>
        </p:txBody>
      </p:sp>
      <p:sp>
        <p:nvSpPr>
          <p:cNvPr id="146" name="Google Shape;146;p17"/>
          <p:cNvSpPr txBox="1"/>
          <p:nvPr/>
        </p:nvSpPr>
        <p:spPr>
          <a:xfrm>
            <a:off x="5891414" y="2494373"/>
            <a:ext cx="4515445" cy="7091172"/>
          </a:xfrm>
          <a:prstGeom prst="rect">
            <a:avLst/>
          </a:prstGeom>
          <a:noFill/>
          <a:ln>
            <a:noFill/>
          </a:ln>
        </p:spPr>
        <p:txBody>
          <a:bodyPr spcFirstLastPara="1" wrap="square" lIns="0" tIns="0" rIns="0" bIns="0" anchor="t" anchorCtr="0">
            <a:spAutoFit/>
          </a:bodyPr>
          <a:lstStyle/>
          <a:p>
            <a:pPr marL="342900" marR="0" lvl="0" indent="-342900" algn="l" rtl="0">
              <a:lnSpc>
                <a:spcPct val="160000"/>
              </a:lnSpc>
              <a:spcBef>
                <a:spcPts val="0"/>
              </a:spcBef>
              <a:spcAft>
                <a:spcPts val="0"/>
              </a:spcAft>
              <a:buClr>
                <a:schemeClr val="bg1"/>
              </a:buClr>
              <a:buFont typeface="Arial" panose="020B0604020202020204" pitchFamily="34" charset="0"/>
              <a:buChar char="•"/>
            </a:pPr>
            <a:r>
              <a:rPr lang="en-US" sz="2400" dirty="0">
                <a:solidFill>
                  <a:srgbClr val="D9D9D9"/>
                </a:solidFill>
                <a:latin typeface="Poppins"/>
                <a:ea typeface="Poppins"/>
                <a:cs typeface="Poppins"/>
                <a:sym typeface="Poppins"/>
              </a:rPr>
              <a:t>To remove dataset limitation, we used SMOTE+ENN algorithm.</a:t>
            </a:r>
          </a:p>
          <a:p>
            <a:pPr marL="342900" marR="0" lvl="0" indent="-342900" algn="l" rtl="0">
              <a:lnSpc>
                <a:spcPct val="160000"/>
              </a:lnSpc>
              <a:spcBef>
                <a:spcPts val="0"/>
              </a:spcBef>
              <a:spcAft>
                <a:spcPts val="0"/>
              </a:spcAft>
              <a:buClr>
                <a:schemeClr val="bg1"/>
              </a:buClr>
              <a:buFont typeface="Arial" panose="020B0604020202020204" pitchFamily="34" charset="0"/>
              <a:buChar char="•"/>
            </a:pPr>
            <a:r>
              <a:rPr lang="en-US" sz="2400" dirty="0">
                <a:solidFill>
                  <a:srgbClr val="D9D9D9"/>
                </a:solidFill>
                <a:latin typeface="Poppins"/>
                <a:ea typeface="Poppins"/>
                <a:cs typeface="Poppins"/>
                <a:sym typeface="Poppins"/>
              </a:rPr>
              <a:t>We used VGG16 model to train the dataset and achieved an accuracy of more than 93%.</a:t>
            </a:r>
          </a:p>
          <a:p>
            <a:pPr marL="342900" marR="0" lvl="0" indent="-342900" algn="l" rtl="0">
              <a:lnSpc>
                <a:spcPct val="160000"/>
              </a:lnSpc>
              <a:spcBef>
                <a:spcPts val="0"/>
              </a:spcBef>
              <a:spcAft>
                <a:spcPts val="0"/>
              </a:spcAft>
              <a:buClr>
                <a:schemeClr val="bg1"/>
              </a:buClr>
              <a:buFont typeface="Arial" panose="020B0604020202020204" pitchFamily="34" charset="0"/>
              <a:buChar char="•"/>
            </a:pPr>
            <a:r>
              <a:rPr lang="en-US" sz="2400" dirty="0">
                <a:solidFill>
                  <a:srgbClr val="D9D9D9"/>
                </a:solidFill>
                <a:latin typeface="Poppins"/>
                <a:ea typeface="Poppins"/>
                <a:cs typeface="Poppins"/>
                <a:sym typeface="Poppins"/>
              </a:rPr>
              <a:t>We also used GRAD_CAM visualizations to visualize working of our model at each stage of convolution.</a:t>
            </a:r>
          </a:p>
          <a:p>
            <a:pPr marL="0" marR="0" lvl="0" indent="0" algn="l" rtl="0">
              <a:lnSpc>
                <a:spcPct val="160000"/>
              </a:lnSpc>
              <a:spcBef>
                <a:spcPts val="0"/>
              </a:spcBef>
              <a:spcAft>
                <a:spcPts val="0"/>
              </a:spcAft>
              <a:buNone/>
            </a:pPr>
            <a:r>
              <a:rPr lang="en-US" sz="2400" dirty="0">
                <a:solidFill>
                  <a:srgbClr val="D9D9D9"/>
                </a:solidFill>
                <a:latin typeface="Poppins"/>
                <a:ea typeface="Poppins"/>
                <a:cs typeface="Poppins"/>
                <a:sym typeface="Poppins"/>
              </a:rPr>
              <a:t> </a:t>
            </a:r>
            <a:endParaRPr sz="2400" dirty="0"/>
          </a:p>
        </p:txBody>
      </p:sp>
      <p:sp>
        <p:nvSpPr>
          <p:cNvPr id="147" name="Google Shape;147;p17"/>
          <p:cNvSpPr txBox="1"/>
          <p:nvPr/>
        </p:nvSpPr>
        <p:spPr>
          <a:xfrm>
            <a:off x="13511765" y="985175"/>
            <a:ext cx="2687208" cy="42481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400" b="1">
                <a:solidFill>
                  <a:srgbClr val="FFFFFF"/>
                </a:solidFill>
                <a:latin typeface="Poppins"/>
                <a:ea typeface="Poppins"/>
                <a:cs typeface="Poppins"/>
                <a:sym typeface="Poppins"/>
              </a:rPr>
              <a:t>Solution 2</a:t>
            </a:r>
            <a:endParaRPr/>
          </a:p>
        </p:txBody>
      </p:sp>
      <p:sp>
        <p:nvSpPr>
          <p:cNvPr id="148" name="Google Shape;148;p17"/>
          <p:cNvSpPr txBox="1"/>
          <p:nvPr/>
        </p:nvSpPr>
        <p:spPr>
          <a:xfrm>
            <a:off x="13511765" y="1563715"/>
            <a:ext cx="4109035" cy="2889885"/>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800" dirty="0">
                <a:solidFill>
                  <a:srgbClr val="FFFFFF"/>
                </a:solidFill>
                <a:latin typeface="Poppins"/>
                <a:ea typeface="Poppins"/>
                <a:cs typeface="Poppins"/>
                <a:sym typeface="Poppins"/>
              </a:rPr>
              <a:t>In the presentation session, the background can be filled with information that is arranged systematically and effectively concerning an interesting topic to be used as material for discussion at the opening of the presentation session. </a:t>
            </a:r>
            <a:endParaRPr dirty="0"/>
          </a:p>
        </p:txBody>
      </p:sp>
      <p:sp>
        <p:nvSpPr>
          <p:cNvPr id="152" name="Google Shape;152;p17"/>
          <p:cNvSpPr/>
          <p:nvPr/>
        </p:nvSpPr>
        <p:spPr>
          <a:xfrm>
            <a:off x="-1201801" y="5219620"/>
            <a:ext cx="8127642" cy="6605556"/>
          </a:xfrm>
          <a:custGeom>
            <a:avLst/>
            <a:gdLst/>
            <a:ahLst/>
            <a:cxnLst/>
            <a:rect l="l" t="t" r="r" b="b"/>
            <a:pathLst>
              <a:path w="8127642" h="6605556" extrusionOk="0">
                <a:moveTo>
                  <a:pt x="0" y="0"/>
                </a:moveTo>
                <a:lnTo>
                  <a:pt x="8127642" y="0"/>
                </a:lnTo>
                <a:lnTo>
                  <a:pt x="8127642" y="6605556"/>
                </a:lnTo>
                <a:lnTo>
                  <a:pt x="0" y="6605556"/>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3" name="Google Shape;153;p17"/>
          <p:cNvSpPr txBox="1"/>
          <p:nvPr/>
        </p:nvSpPr>
        <p:spPr>
          <a:xfrm>
            <a:off x="830957" y="931055"/>
            <a:ext cx="3499618" cy="8272649"/>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5599" b="1" dirty="0">
                <a:solidFill>
                  <a:srgbClr val="101010"/>
                </a:solidFill>
                <a:latin typeface="Poppins"/>
                <a:ea typeface="Poppins"/>
                <a:cs typeface="Poppins"/>
                <a:sym typeface="Poppins"/>
              </a:rPr>
              <a:t>Proposed solution</a:t>
            </a:r>
            <a:endParaRPr dirty="0"/>
          </a:p>
          <a:p>
            <a:pPr marL="0" marR="0" lvl="0" indent="0" algn="l" rtl="0">
              <a:lnSpc>
                <a:spcPct val="209968"/>
              </a:lnSpc>
              <a:spcBef>
                <a:spcPts val="0"/>
              </a:spcBef>
              <a:spcAft>
                <a:spcPts val="0"/>
              </a:spcAft>
              <a:buNone/>
            </a:pPr>
            <a:r>
              <a:rPr lang="en-US" sz="3200" b="1" dirty="0">
                <a:solidFill>
                  <a:srgbClr val="101010"/>
                </a:solidFill>
                <a:latin typeface="Poppins"/>
                <a:ea typeface="Poppins"/>
                <a:cs typeface="Poppins"/>
                <a:sym typeface="Poppins"/>
              </a:rPr>
              <a:t>(SMOTE+ENN algorithm, VGG16, </a:t>
            </a:r>
          </a:p>
          <a:p>
            <a:pPr marL="0" marR="0" lvl="0" indent="0" algn="l" rtl="0">
              <a:lnSpc>
                <a:spcPct val="209968"/>
              </a:lnSpc>
              <a:spcBef>
                <a:spcPts val="0"/>
              </a:spcBef>
              <a:spcAft>
                <a:spcPts val="0"/>
              </a:spcAft>
              <a:buNone/>
            </a:pPr>
            <a:r>
              <a:rPr lang="en-US" sz="3200" b="1" dirty="0">
                <a:solidFill>
                  <a:srgbClr val="101010"/>
                </a:solidFill>
                <a:latin typeface="Poppins"/>
                <a:ea typeface="Poppins"/>
                <a:cs typeface="Poppins"/>
                <a:sym typeface="Poppins"/>
              </a:rPr>
              <a:t>Grad-Cam visualization.)</a:t>
            </a:r>
            <a:endParaRPr dirty="0"/>
          </a:p>
          <a:p>
            <a:pPr marL="0" marR="0" lvl="0" indent="0" algn="l" rtl="0">
              <a:lnSpc>
                <a:spcPct val="120003"/>
              </a:lnSpc>
              <a:spcBef>
                <a:spcPts val="0"/>
              </a:spcBef>
              <a:spcAft>
                <a:spcPts val="0"/>
              </a:spcAft>
              <a:buNone/>
            </a:pPr>
            <a:endParaRPr sz="5599" b="1" dirty="0">
              <a:solidFill>
                <a:srgbClr val="101010"/>
              </a:solidFill>
              <a:latin typeface="Poppins"/>
              <a:ea typeface="Poppins"/>
              <a:cs typeface="Poppins"/>
              <a:sym typeface="Poppins"/>
            </a:endParaRPr>
          </a:p>
        </p:txBody>
      </p:sp>
      <p:pic>
        <p:nvPicPr>
          <p:cNvPr id="154" name="Google Shape;154;p17" descr="A black and white logo&#10;&#10;Description automatically generated"/>
          <p:cNvPicPr preferRelativeResize="0"/>
          <p:nvPr/>
        </p:nvPicPr>
        <p:blipFill rotWithShape="1">
          <a:blip r:embed="rId4">
            <a:alphaModFix/>
          </a:blip>
          <a:srcRect/>
          <a:stretch/>
        </p:blipFill>
        <p:spPr>
          <a:xfrm>
            <a:off x="15163800" y="8765834"/>
            <a:ext cx="2665950" cy="1102066"/>
          </a:xfrm>
          <a:prstGeom prst="rect">
            <a:avLst/>
          </a:prstGeom>
          <a:noFill/>
          <a:ln>
            <a:noFill/>
          </a:ln>
        </p:spPr>
      </p:pic>
      <p:grpSp>
        <p:nvGrpSpPr>
          <p:cNvPr id="2" name="Google Shape;142;p17">
            <a:extLst>
              <a:ext uri="{FF2B5EF4-FFF2-40B4-BE49-F238E27FC236}">
                <a16:creationId xmlns:a16="http://schemas.microsoft.com/office/drawing/2014/main" id="{CC6A9122-6D50-9F05-113C-E59696A7301B}"/>
              </a:ext>
            </a:extLst>
          </p:cNvPr>
          <p:cNvGrpSpPr/>
          <p:nvPr/>
        </p:nvGrpSpPr>
        <p:grpSpPr>
          <a:xfrm>
            <a:off x="12897264" y="-321469"/>
            <a:ext cx="5443436" cy="10608469"/>
            <a:chOff x="0" y="-38100"/>
            <a:chExt cx="1290296" cy="1257300"/>
          </a:xfrm>
        </p:grpSpPr>
        <p:sp>
          <p:nvSpPr>
            <p:cNvPr id="3" name="Google Shape;143;p17">
              <a:extLst>
                <a:ext uri="{FF2B5EF4-FFF2-40B4-BE49-F238E27FC236}">
                  <a16:creationId xmlns:a16="http://schemas.microsoft.com/office/drawing/2014/main" id="{F63A623A-D52F-D34B-42C5-101AE5BAB458}"/>
                </a:ext>
              </a:extLst>
            </p:cNvPr>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 name="Google Shape;144;p17">
              <a:extLst>
                <a:ext uri="{FF2B5EF4-FFF2-40B4-BE49-F238E27FC236}">
                  <a16:creationId xmlns:a16="http://schemas.microsoft.com/office/drawing/2014/main" id="{6A877331-0D1B-4517-DE5D-9320A07F5CE2}"/>
                </a:ext>
              </a:extLst>
            </p:cNvPr>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9" name="Google Shape;142;p17">
            <a:extLst>
              <a:ext uri="{FF2B5EF4-FFF2-40B4-BE49-F238E27FC236}">
                <a16:creationId xmlns:a16="http://schemas.microsoft.com/office/drawing/2014/main" id="{75CC7461-950F-A1E6-204C-4D8A9BCDD59A}"/>
              </a:ext>
            </a:extLst>
          </p:cNvPr>
          <p:cNvGrpSpPr/>
          <p:nvPr/>
        </p:nvGrpSpPr>
        <p:grpSpPr>
          <a:xfrm>
            <a:off x="10406859" y="-321470"/>
            <a:ext cx="5443436" cy="10608469"/>
            <a:chOff x="0" y="-38100"/>
            <a:chExt cx="1290296" cy="1257300"/>
          </a:xfrm>
        </p:grpSpPr>
        <p:sp>
          <p:nvSpPr>
            <p:cNvPr id="10" name="Google Shape;143;p17">
              <a:extLst>
                <a:ext uri="{FF2B5EF4-FFF2-40B4-BE49-F238E27FC236}">
                  <a16:creationId xmlns:a16="http://schemas.microsoft.com/office/drawing/2014/main" id="{7A58FBF2-858B-AA71-9A1E-DE972866F07E}"/>
                </a:ext>
              </a:extLst>
            </p:cNvPr>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44;p17">
              <a:extLst>
                <a:ext uri="{FF2B5EF4-FFF2-40B4-BE49-F238E27FC236}">
                  <a16:creationId xmlns:a16="http://schemas.microsoft.com/office/drawing/2014/main" id="{089735DE-7A09-8815-186A-B11E6A78C8F6}"/>
                </a:ext>
              </a:extLst>
            </p:cNvPr>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pic>
        <p:nvPicPr>
          <p:cNvPr id="8" name="Picture 7">
            <a:extLst>
              <a:ext uri="{FF2B5EF4-FFF2-40B4-BE49-F238E27FC236}">
                <a16:creationId xmlns:a16="http://schemas.microsoft.com/office/drawing/2014/main" id="{90989A15-5833-E25A-1615-644F839A2A9E}"/>
              </a:ext>
            </a:extLst>
          </p:cNvPr>
          <p:cNvPicPr>
            <a:picLocks noChangeAspect="1"/>
          </p:cNvPicPr>
          <p:nvPr/>
        </p:nvPicPr>
        <p:blipFill>
          <a:blip r:embed="rId5"/>
          <a:stretch>
            <a:fillRect/>
          </a:stretch>
        </p:blipFill>
        <p:spPr>
          <a:xfrm>
            <a:off x="10977694" y="1409990"/>
            <a:ext cx="6321485" cy="766750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FEDE59EE-DEFD-AA4D-774C-AFB363D1E819}"/>
            </a:ext>
          </a:extLst>
        </p:cNvPr>
        <p:cNvGrpSpPr/>
        <p:nvPr/>
      </p:nvGrpSpPr>
      <p:grpSpPr>
        <a:xfrm>
          <a:off x="0" y="0"/>
          <a:ext cx="0" cy="0"/>
          <a:chOff x="0" y="0"/>
          <a:chExt cx="0" cy="0"/>
        </a:xfrm>
      </p:grpSpPr>
      <p:cxnSp>
        <p:nvCxnSpPr>
          <p:cNvPr id="141" name="Google Shape;141;p17">
            <a:extLst>
              <a:ext uri="{FF2B5EF4-FFF2-40B4-BE49-F238E27FC236}">
                <a16:creationId xmlns:a16="http://schemas.microsoft.com/office/drawing/2014/main" id="{C47AD65B-3419-B9FF-2197-509A22D308BE}"/>
              </a:ext>
            </a:extLst>
          </p:cNvPr>
          <p:cNvCxnSpPr/>
          <p:nvPr/>
        </p:nvCxnSpPr>
        <p:spPr>
          <a:xfrm>
            <a:off x="1028700" y="601417"/>
            <a:ext cx="16230600" cy="0"/>
          </a:xfrm>
          <a:prstGeom prst="straightConnector1">
            <a:avLst/>
          </a:prstGeom>
          <a:noFill/>
          <a:ln w="19050" cap="flat" cmpd="sng">
            <a:solidFill>
              <a:srgbClr val="D9D9D9"/>
            </a:solidFill>
            <a:prstDash val="solid"/>
            <a:round/>
            <a:headEnd type="none" w="sm" len="sm"/>
            <a:tailEnd type="none" w="sm" len="sm"/>
          </a:ln>
        </p:spPr>
      </p:cxnSp>
      <p:grpSp>
        <p:nvGrpSpPr>
          <p:cNvPr id="142" name="Google Shape;142;p17">
            <a:extLst>
              <a:ext uri="{FF2B5EF4-FFF2-40B4-BE49-F238E27FC236}">
                <a16:creationId xmlns:a16="http://schemas.microsoft.com/office/drawing/2014/main" id="{DF6AFDF4-B6A7-FAC7-130E-04D37DE6DACC}"/>
              </a:ext>
            </a:extLst>
          </p:cNvPr>
          <p:cNvGrpSpPr/>
          <p:nvPr/>
        </p:nvGrpSpPr>
        <p:grpSpPr>
          <a:xfrm>
            <a:off x="5050475" y="-307181"/>
            <a:ext cx="5443436" cy="10608469"/>
            <a:chOff x="0" y="-38100"/>
            <a:chExt cx="1290296" cy="1257300"/>
          </a:xfrm>
        </p:grpSpPr>
        <p:sp>
          <p:nvSpPr>
            <p:cNvPr id="143" name="Google Shape;143;p17">
              <a:extLst>
                <a:ext uri="{FF2B5EF4-FFF2-40B4-BE49-F238E27FC236}">
                  <a16:creationId xmlns:a16="http://schemas.microsoft.com/office/drawing/2014/main" id="{3284C3C4-7CA3-B5DE-27CC-17A8DCB87D3C}"/>
                </a:ext>
              </a:extLst>
            </p:cNvPr>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4" name="Google Shape;144;p17">
              <a:extLst>
                <a:ext uri="{FF2B5EF4-FFF2-40B4-BE49-F238E27FC236}">
                  <a16:creationId xmlns:a16="http://schemas.microsoft.com/office/drawing/2014/main" id="{EA014813-3220-1C73-7807-8F74B8ABE2C3}"/>
                </a:ext>
              </a:extLst>
            </p:cNvPr>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47" name="Google Shape;147;p17">
            <a:extLst>
              <a:ext uri="{FF2B5EF4-FFF2-40B4-BE49-F238E27FC236}">
                <a16:creationId xmlns:a16="http://schemas.microsoft.com/office/drawing/2014/main" id="{B7F1412E-3915-0271-8F11-C60597193F4F}"/>
              </a:ext>
            </a:extLst>
          </p:cNvPr>
          <p:cNvSpPr txBox="1"/>
          <p:nvPr/>
        </p:nvSpPr>
        <p:spPr>
          <a:xfrm>
            <a:off x="13511765" y="985175"/>
            <a:ext cx="2687208" cy="42481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400" b="1">
                <a:solidFill>
                  <a:srgbClr val="FFFFFF"/>
                </a:solidFill>
                <a:latin typeface="Poppins"/>
                <a:ea typeface="Poppins"/>
                <a:cs typeface="Poppins"/>
                <a:sym typeface="Poppins"/>
              </a:rPr>
              <a:t>Solution 2</a:t>
            </a:r>
            <a:endParaRPr/>
          </a:p>
        </p:txBody>
      </p:sp>
      <p:sp>
        <p:nvSpPr>
          <p:cNvPr id="148" name="Google Shape;148;p17">
            <a:extLst>
              <a:ext uri="{FF2B5EF4-FFF2-40B4-BE49-F238E27FC236}">
                <a16:creationId xmlns:a16="http://schemas.microsoft.com/office/drawing/2014/main" id="{69CC46D2-31C5-9C79-3C99-0A8EF316637C}"/>
              </a:ext>
            </a:extLst>
          </p:cNvPr>
          <p:cNvSpPr txBox="1"/>
          <p:nvPr/>
        </p:nvSpPr>
        <p:spPr>
          <a:xfrm>
            <a:off x="13511765" y="1563715"/>
            <a:ext cx="4109035" cy="2889885"/>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800" dirty="0">
                <a:solidFill>
                  <a:srgbClr val="FFFFFF"/>
                </a:solidFill>
                <a:latin typeface="Poppins"/>
                <a:ea typeface="Poppins"/>
                <a:cs typeface="Poppins"/>
                <a:sym typeface="Poppins"/>
              </a:rPr>
              <a:t>In the presentation session, the background can be filled with information that is arranged systematically and effectively concerning an interesting topic to be used as material for discussion at the opening of the presentation session. </a:t>
            </a:r>
            <a:endParaRPr dirty="0"/>
          </a:p>
        </p:txBody>
      </p:sp>
      <p:pic>
        <p:nvPicPr>
          <p:cNvPr id="154" name="Google Shape;154;p17" descr="A black and white logo&#10;&#10;Description automatically generated">
            <a:extLst>
              <a:ext uri="{FF2B5EF4-FFF2-40B4-BE49-F238E27FC236}">
                <a16:creationId xmlns:a16="http://schemas.microsoft.com/office/drawing/2014/main" id="{27D0E8AE-05B3-B55D-B200-BB77501A3FE0}"/>
              </a:ext>
            </a:extLst>
          </p:cNvPr>
          <p:cNvPicPr preferRelativeResize="0"/>
          <p:nvPr/>
        </p:nvPicPr>
        <p:blipFill rotWithShape="1">
          <a:blip r:embed="rId3">
            <a:alphaModFix/>
          </a:blip>
          <a:srcRect/>
          <a:stretch/>
        </p:blipFill>
        <p:spPr>
          <a:xfrm>
            <a:off x="15163800" y="8765834"/>
            <a:ext cx="2665950" cy="1102066"/>
          </a:xfrm>
          <a:prstGeom prst="rect">
            <a:avLst/>
          </a:prstGeom>
          <a:noFill/>
          <a:ln>
            <a:noFill/>
          </a:ln>
        </p:spPr>
      </p:pic>
      <p:grpSp>
        <p:nvGrpSpPr>
          <p:cNvPr id="2" name="Google Shape;142;p17">
            <a:extLst>
              <a:ext uri="{FF2B5EF4-FFF2-40B4-BE49-F238E27FC236}">
                <a16:creationId xmlns:a16="http://schemas.microsoft.com/office/drawing/2014/main" id="{9B7CF525-A60A-B008-5B64-6914F9A88FF4}"/>
              </a:ext>
            </a:extLst>
          </p:cNvPr>
          <p:cNvGrpSpPr/>
          <p:nvPr/>
        </p:nvGrpSpPr>
        <p:grpSpPr>
          <a:xfrm>
            <a:off x="12897264" y="-321469"/>
            <a:ext cx="5443436" cy="10608469"/>
            <a:chOff x="0" y="-38100"/>
            <a:chExt cx="1290296" cy="1257300"/>
          </a:xfrm>
        </p:grpSpPr>
        <p:sp>
          <p:nvSpPr>
            <p:cNvPr id="3" name="Google Shape;143;p17">
              <a:extLst>
                <a:ext uri="{FF2B5EF4-FFF2-40B4-BE49-F238E27FC236}">
                  <a16:creationId xmlns:a16="http://schemas.microsoft.com/office/drawing/2014/main" id="{A98B3C40-670B-1CDB-CC93-5EF4763CCA33}"/>
                </a:ext>
              </a:extLst>
            </p:cNvPr>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 name="Google Shape;144;p17">
              <a:extLst>
                <a:ext uri="{FF2B5EF4-FFF2-40B4-BE49-F238E27FC236}">
                  <a16:creationId xmlns:a16="http://schemas.microsoft.com/office/drawing/2014/main" id="{D5E893F7-1973-1901-31AD-D37BD63F527E}"/>
                </a:ext>
              </a:extLst>
            </p:cNvPr>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9" name="Google Shape;142;p17">
            <a:extLst>
              <a:ext uri="{FF2B5EF4-FFF2-40B4-BE49-F238E27FC236}">
                <a16:creationId xmlns:a16="http://schemas.microsoft.com/office/drawing/2014/main" id="{F75BC92C-9C9E-4458-FA0A-85A98A03F25C}"/>
              </a:ext>
            </a:extLst>
          </p:cNvPr>
          <p:cNvGrpSpPr/>
          <p:nvPr/>
        </p:nvGrpSpPr>
        <p:grpSpPr>
          <a:xfrm>
            <a:off x="10406859" y="-321470"/>
            <a:ext cx="5443436" cy="10608469"/>
            <a:chOff x="0" y="-38100"/>
            <a:chExt cx="1290296" cy="1257300"/>
          </a:xfrm>
        </p:grpSpPr>
        <p:sp>
          <p:nvSpPr>
            <p:cNvPr id="10" name="Google Shape;143;p17">
              <a:extLst>
                <a:ext uri="{FF2B5EF4-FFF2-40B4-BE49-F238E27FC236}">
                  <a16:creationId xmlns:a16="http://schemas.microsoft.com/office/drawing/2014/main" id="{95044B7F-7CBA-D072-F754-5411FDFEA8E1}"/>
                </a:ext>
              </a:extLst>
            </p:cNvPr>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44;p17">
              <a:extLst>
                <a:ext uri="{FF2B5EF4-FFF2-40B4-BE49-F238E27FC236}">
                  <a16:creationId xmlns:a16="http://schemas.microsoft.com/office/drawing/2014/main" id="{DA3520D7-69EC-E50B-3B3C-D9FEF233B4E9}"/>
                </a:ext>
              </a:extLst>
            </p:cNvPr>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5" name="Google Shape;142;p17">
            <a:extLst>
              <a:ext uri="{FF2B5EF4-FFF2-40B4-BE49-F238E27FC236}">
                <a16:creationId xmlns:a16="http://schemas.microsoft.com/office/drawing/2014/main" id="{DD4B7A2E-B87C-47C4-9D1A-096C36C5A14F}"/>
              </a:ext>
            </a:extLst>
          </p:cNvPr>
          <p:cNvGrpSpPr/>
          <p:nvPr/>
        </p:nvGrpSpPr>
        <p:grpSpPr>
          <a:xfrm>
            <a:off x="-354060" y="-321469"/>
            <a:ext cx="5443436" cy="10608469"/>
            <a:chOff x="0" y="-38100"/>
            <a:chExt cx="1290296" cy="1257300"/>
          </a:xfrm>
        </p:grpSpPr>
        <p:sp>
          <p:nvSpPr>
            <p:cNvPr id="6" name="Google Shape;143;p17">
              <a:extLst>
                <a:ext uri="{FF2B5EF4-FFF2-40B4-BE49-F238E27FC236}">
                  <a16:creationId xmlns:a16="http://schemas.microsoft.com/office/drawing/2014/main" id="{8A82DDDE-BBC8-6D37-B4E4-C0FC3FEF736C}"/>
                </a:ext>
              </a:extLst>
            </p:cNvPr>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144;p17">
              <a:extLst>
                <a:ext uri="{FF2B5EF4-FFF2-40B4-BE49-F238E27FC236}">
                  <a16:creationId xmlns:a16="http://schemas.microsoft.com/office/drawing/2014/main" id="{7A04AA84-CC64-1AC4-737A-57FB39A50932}"/>
                </a:ext>
              </a:extLst>
            </p:cNvPr>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pic>
        <p:nvPicPr>
          <p:cNvPr id="16" name="Picture 15">
            <a:extLst>
              <a:ext uri="{FF2B5EF4-FFF2-40B4-BE49-F238E27FC236}">
                <a16:creationId xmlns:a16="http://schemas.microsoft.com/office/drawing/2014/main" id="{B31D4445-ADF0-398F-325C-053CD03D94EB}"/>
              </a:ext>
            </a:extLst>
          </p:cNvPr>
          <p:cNvPicPr>
            <a:picLocks noChangeAspect="1"/>
          </p:cNvPicPr>
          <p:nvPr/>
        </p:nvPicPr>
        <p:blipFill>
          <a:blip r:embed="rId4"/>
          <a:stretch>
            <a:fillRect/>
          </a:stretch>
        </p:blipFill>
        <p:spPr>
          <a:xfrm>
            <a:off x="262423" y="1240928"/>
            <a:ext cx="7085700" cy="8723284"/>
          </a:xfrm>
          <a:prstGeom prst="rect">
            <a:avLst/>
          </a:prstGeom>
        </p:spPr>
      </p:pic>
      <p:sp>
        <p:nvSpPr>
          <p:cNvPr id="17" name="TextBox 16">
            <a:extLst>
              <a:ext uri="{FF2B5EF4-FFF2-40B4-BE49-F238E27FC236}">
                <a16:creationId xmlns:a16="http://schemas.microsoft.com/office/drawing/2014/main" id="{7621B0C5-983A-7B7F-EB43-5B91EA80C2F5}"/>
              </a:ext>
            </a:extLst>
          </p:cNvPr>
          <p:cNvSpPr txBox="1"/>
          <p:nvPr/>
        </p:nvSpPr>
        <p:spPr>
          <a:xfrm>
            <a:off x="5317681" y="6895087"/>
            <a:ext cx="2003054" cy="461665"/>
          </a:xfrm>
          <a:prstGeom prst="rect">
            <a:avLst/>
          </a:prstGeom>
          <a:noFill/>
        </p:spPr>
        <p:txBody>
          <a:bodyPr wrap="square" rtlCol="0">
            <a:spAutoFit/>
          </a:bodyPr>
          <a:lstStyle/>
          <a:p>
            <a:r>
              <a:rPr lang="en-IN" sz="2400" b="1" u="sng" dirty="0">
                <a:solidFill>
                  <a:schemeClr val="bg1"/>
                </a:solidFill>
                <a:latin typeface="Times New Roman" panose="02020603050405020304" pitchFamily="18" charset="0"/>
                <a:cs typeface="Times New Roman" panose="02020603050405020304" pitchFamily="18" charset="0"/>
              </a:rPr>
              <a:t>NO</a:t>
            </a:r>
          </a:p>
        </p:txBody>
      </p:sp>
      <p:sp>
        <p:nvSpPr>
          <p:cNvPr id="18" name="TextBox 17">
            <a:extLst>
              <a:ext uri="{FF2B5EF4-FFF2-40B4-BE49-F238E27FC236}">
                <a16:creationId xmlns:a16="http://schemas.microsoft.com/office/drawing/2014/main" id="{0E699CC1-DCC9-F68D-F149-29556C1A36A9}"/>
              </a:ext>
            </a:extLst>
          </p:cNvPr>
          <p:cNvSpPr txBox="1"/>
          <p:nvPr/>
        </p:nvSpPr>
        <p:spPr>
          <a:xfrm>
            <a:off x="811880" y="8730568"/>
            <a:ext cx="2003054" cy="461665"/>
          </a:xfrm>
          <a:prstGeom prst="rect">
            <a:avLst/>
          </a:prstGeom>
          <a:noFill/>
        </p:spPr>
        <p:txBody>
          <a:bodyPr wrap="square" rtlCol="0">
            <a:spAutoFit/>
          </a:bodyPr>
          <a:lstStyle/>
          <a:p>
            <a:r>
              <a:rPr lang="en-IN" sz="2400" b="1" u="sng" dirty="0">
                <a:solidFill>
                  <a:schemeClr val="bg1"/>
                </a:solidFill>
                <a:latin typeface="Times New Roman" panose="02020603050405020304" pitchFamily="18" charset="0"/>
                <a:cs typeface="Times New Roman" panose="02020603050405020304" pitchFamily="18" charset="0"/>
              </a:rPr>
              <a:t>ENN</a:t>
            </a:r>
          </a:p>
        </p:txBody>
      </p:sp>
      <p:sp>
        <p:nvSpPr>
          <p:cNvPr id="19" name="TextBox 18">
            <a:extLst>
              <a:ext uri="{FF2B5EF4-FFF2-40B4-BE49-F238E27FC236}">
                <a16:creationId xmlns:a16="http://schemas.microsoft.com/office/drawing/2014/main" id="{4B44B938-4A5A-F152-12AC-22A1340766F7}"/>
              </a:ext>
            </a:extLst>
          </p:cNvPr>
          <p:cNvSpPr txBox="1"/>
          <p:nvPr/>
        </p:nvSpPr>
        <p:spPr>
          <a:xfrm>
            <a:off x="189730" y="5309856"/>
            <a:ext cx="2003054" cy="461665"/>
          </a:xfrm>
          <a:prstGeom prst="rect">
            <a:avLst/>
          </a:prstGeom>
          <a:noFill/>
        </p:spPr>
        <p:txBody>
          <a:bodyPr wrap="square" rtlCol="0">
            <a:spAutoFit/>
          </a:bodyPr>
          <a:lstStyle/>
          <a:p>
            <a:r>
              <a:rPr lang="en-IN" sz="2400" b="1" u="sng" dirty="0">
                <a:solidFill>
                  <a:schemeClr val="bg1"/>
                </a:solidFill>
                <a:latin typeface="Times New Roman" panose="02020603050405020304" pitchFamily="18" charset="0"/>
                <a:cs typeface="Times New Roman" panose="02020603050405020304" pitchFamily="18" charset="0"/>
              </a:rPr>
              <a:t>SMOTE</a:t>
            </a:r>
          </a:p>
        </p:txBody>
      </p:sp>
      <p:sp>
        <p:nvSpPr>
          <p:cNvPr id="20" name="TextBox 19">
            <a:extLst>
              <a:ext uri="{FF2B5EF4-FFF2-40B4-BE49-F238E27FC236}">
                <a16:creationId xmlns:a16="http://schemas.microsoft.com/office/drawing/2014/main" id="{DC3E7896-C46D-975D-9D7D-B33FFEDBB081}"/>
              </a:ext>
            </a:extLst>
          </p:cNvPr>
          <p:cNvSpPr txBox="1"/>
          <p:nvPr/>
        </p:nvSpPr>
        <p:spPr>
          <a:xfrm>
            <a:off x="3948299" y="8198817"/>
            <a:ext cx="2003054" cy="461665"/>
          </a:xfrm>
          <a:prstGeom prst="rect">
            <a:avLst/>
          </a:prstGeom>
          <a:noFill/>
        </p:spPr>
        <p:txBody>
          <a:bodyPr wrap="square" rtlCol="0">
            <a:spAutoFit/>
          </a:bodyPr>
          <a:lstStyle/>
          <a:p>
            <a:r>
              <a:rPr lang="en-IN" sz="2400" b="1" u="sng" dirty="0">
                <a:solidFill>
                  <a:schemeClr val="bg1"/>
                </a:solidFill>
                <a:latin typeface="Times New Roman" panose="02020603050405020304" pitchFamily="18" charset="0"/>
                <a:cs typeface="Times New Roman" panose="02020603050405020304" pitchFamily="18" charset="0"/>
              </a:rPr>
              <a:t>YES</a:t>
            </a:r>
          </a:p>
        </p:txBody>
      </p:sp>
      <p:sp>
        <p:nvSpPr>
          <p:cNvPr id="21" name="TextBox 20">
            <a:extLst>
              <a:ext uri="{FF2B5EF4-FFF2-40B4-BE49-F238E27FC236}">
                <a16:creationId xmlns:a16="http://schemas.microsoft.com/office/drawing/2014/main" id="{4055CD5F-6A8C-2B59-DF43-805D4B193C7A}"/>
              </a:ext>
            </a:extLst>
          </p:cNvPr>
          <p:cNvSpPr txBox="1"/>
          <p:nvPr/>
        </p:nvSpPr>
        <p:spPr>
          <a:xfrm>
            <a:off x="607577" y="516943"/>
            <a:ext cx="11076952" cy="707886"/>
          </a:xfrm>
          <a:prstGeom prst="rect">
            <a:avLst/>
          </a:prstGeom>
          <a:noFill/>
        </p:spPr>
        <p:txBody>
          <a:bodyPr wrap="square" rtlCol="0">
            <a:spAutoFit/>
          </a:bodyPr>
          <a:lstStyle/>
          <a:p>
            <a:r>
              <a:rPr lang="en-IN" sz="4000" u="sng" dirty="0">
                <a:solidFill>
                  <a:schemeClr val="bg1"/>
                </a:solidFill>
                <a:latin typeface="Times New Roman" panose="02020603050405020304" pitchFamily="18" charset="0"/>
                <a:cs typeface="Times New Roman" panose="02020603050405020304" pitchFamily="18" charset="0"/>
              </a:rPr>
              <a:t>PROPOSED METHODOLOGY</a:t>
            </a:r>
          </a:p>
        </p:txBody>
      </p:sp>
      <p:sp>
        <p:nvSpPr>
          <p:cNvPr id="22" name="AutoShape 4">
            <a:extLst>
              <a:ext uri="{FF2B5EF4-FFF2-40B4-BE49-F238E27FC236}">
                <a16:creationId xmlns:a16="http://schemas.microsoft.com/office/drawing/2014/main" id="{D814C91B-99F1-3A2F-FAA8-BAD8C913295F}"/>
              </a:ext>
            </a:extLst>
          </p:cNvPr>
          <p:cNvSpPr>
            <a:spLocks noChangeAspect="1" noChangeArrowheads="1"/>
          </p:cNvSpPr>
          <p:nvPr/>
        </p:nvSpPr>
        <p:spPr bwMode="auto">
          <a:xfrm>
            <a:off x="5703877" y="1703377"/>
            <a:ext cx="3592523" cy="359252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29" name="TextBox 28">
            <a:extLst>
              <a:ext uri="{FF2B5EF4-FFF2-40B4-BE49-F238E27FC236}">
                <a16:creationId xmlns:a16="http://schemas.microsoft.com/office/drawing/2014/main" id="{09F790EC-E511-E930-6F6B-29BED1307A89}"/>
              </a:ext>
            </a:extLst>
          </p:cNvPr>
          <p:cNvSpPr txBox="1"/>
          <p:nvPr/>
        </p:nvSpPr>
        <p:spPr>
          <a:xfrm>
            <a:off x="9291495" y="208589"/>
            <a:ext cx="8120213" cy="769441"/>
          </a:xfrm>
          <a:prstGeom prst="rect">
            <a:avLst/>
          </a:prstGeom>
          <a:noFill/>
        </p:spPr>
        <p:txBody>
          <a:bodyPr wrap="square" rtlCol="0">
            <a:spAutoFit/>
          </a:bodyPr>
          <a:lstStyle/>
          <a:p>
            <a:r>
              <a:rPr lang="en-IN" sz="4400" u="sng" dirty="0">
                <a:solidFill>
                  <a:schemeClr val="bg1"/>
                </a:solidFill>
                <a:latin typeface="Times New Roman" panose="02020603050405020304" pitchFamily="18" charset="0"/>
                <a:cs typeface="Times New Roman" panose="02020603050405020304" pitchFamily="18" charset="0"/>
              </a:rPr>
              <a:t>RESULTS AND DISCUSSION</a:t>
            </a:r>
          </a:p>
        </p:txBody>
      </p:sp>
      <p:pic>
        <p:nvPicPr>
          <p:cNvPr id="31" name="Picture 30">
            <a:extLst>
              <a:ext uri="{FF2B5EF4-FFF2-40B4-BE49-F238E27FC236}">
                <a16:creationId xmlns:a16="http://schemas.microsoft.com/office/drawing/2014/main" id="{15F0CF92-8BFD-38FC-1635-0F94647AE433}"/>
              </a:ext>
            </a:extLst>
          </p:cNvPr>
          <p:cNvPicPr>
            <a:picLocks noChangeAspect="1"/>
          </p:cNvPicPr>
          <p:nvPr/>
        </p:nvPicPr>
        <p:blipFill>
          <a:blip r:embed="rId5"/>
          <a:stretch>
            <a:fillRect/>
          </a:stretch>
        </p:blipFill>
        <p:spPr>
          <a:xfrm>
            <a:off x="8876250" y="1079966"/>
            <a:ext cx="8953500" cy="3095625"/>
          </a:xfrm>
          <a:prstGeom prst="rect">
            <a:avLst/>
          </a:prstGeom>
        </p:spPr>
      </p:pic>
      <p:sp>
        <p:nvSpPr>
          <p:cNvPr id="32" name="TextBox 31">
            <a:extLst>
              <a:ext uri="{FF2B5EF4-FFF2-40B4-BE49-F238E27FC236}">
                <a16:creationId xmlns:a16="http://schemas.microsoft.com/office/drawing/2014/main" id="{151FA820-3642-B63D-130F-F7DCDDE50F41}"/>
              </a:ext>
            </a:extLst>
          </p:cNvPr>
          <p:cNvSpPr txBox="1"/>
          <p:nvPr/>
        </p:nvSpPr>
        <p:spPr>
          <a:xfrm>
            <a:off x="9035015" y="6725461"/>
            <a:ext cx="8953500" cy="461665"/>
          </a:xfrm>
          <a:prstGeom prst="rect">
            <a:avLst/>
          </a:prstGeom>
          <a:noFill/>
        </p:spPr>
        <p:txBody>
          <a:bodyPr wrap="square" rtlCol="0">
            <a:spAutoFit/>
          </a:bodyPr>
          <a:lstStyle/>
          <a:p>
            <a:r>
              <a:rPr lang="en-IN" sz="2400" dirty="0">
                <a:solidFill>
                  <a:schemeClr val="bg1"/>
                </a:solidFill>
              </a:rPr>
              <a:t>Our machine learning model achieved an accuracy of  93.5%. </a:t>
            </a:r>
          </a:p>
        </p:txBody>
      </p:sp>
      <p:pic>
        <p:nvPicPr>
          <p:cNvPr id="34" name="Picture 33">
            <a:extLst>
              <a:ext uri="{FF2B5EF4-FFF2-40B4-BE49-F238E27FC236}">
                <a16:creationId xmlns:a16="http://schemas.microsoft.com/office/drawing/2014/main" id="{AFD8CA19-643E-96FE-CF1B-70A5781EC750}"/>
              </a:ext>
            </a:extLst>
          </p:cNvPr>
          <p:cNvPicPr>
            <a:picLocks noChangeAspect="1"/>
          </p:cNvPicPr>
          <p:nvPr/>
        </p:nvPicPr>
        <p:blipFill>
          <a:blip r:embed="rId6"/>
          <a:stretch>
            <a:fillRect/>
          </a:stretch>
        </p:blipFill>
        <p:spPr>
          <a:xfrm>
            <a:off x="8876250" y="4487157"/>
            <a:ext cx="9053937" cy="2070260"/>
          </a:xfrm>
          <a:prstGeom prst="rect">
            <a:avLst/>
          </a:prstGeom>
        </p:spPr>
      </p:pic>
      <p:pic>
        <p:nvPicPr>
          <p:cNvPr id="1036" name="Picture 12" descr="Step by step VGG16 implementation in Keras for beginners | by Rohit Thakur  | Towards Data Science">
            <a:extLst>
              <a:ext uri="{FF2B5EF4-FFF2-40B4-BE49-F238E27FC236}">
                <a16:creationId xmlns:a16="http://schemas.microsoft.com/office/drawing/2014/main" id="{65D0A828-1059-B3D9-56C5-24385538064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746748" y="7355170"/>
            <a:ext cx="10183439" cy="25297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09813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4C7A7FA8-F2C7-31A6-F2B8-235A18DB1B3A}"/>
            </a:ext>
          </a:extLst>
        </p:cNvPr>
        <p:cNvGrpSpPr/>
        <p:nvPr/>
      </p:nvGrpSpPr>
      <p:grpSpPr>
        <a:xfrm>
          <a:off x="0" y="0"/>
          <a:ext cx="0" cy="0"/>
          <a:chOff x="0" y="0"/>
          <a:chExt cx="0" cy="0"/>
        </a:xfrm>
      </p:grpSpPr>
      <p:cxnSp>
        <p:nvCxnSpPr>
          <p:cNvPr id="141" name="Google Shape;141;p17">
            <a:extLst>
              <a:ext uri="{FF2B5EF4-FFF2-40B4-BE49-F238E27FC236}">
                <a16:creationId xmlns:a16="http://schemas.microsoft.com/office/drawing/2014/main" id="{999FAB93-D9CA-A590-B8E1-6303E24CB393}"/>
              </a:ext>
            </a:extLst>
          </p:cNvPr>
          <p:cNvCxnSpPr/>
          <p:nvPr/>
        </p:nvCxnSpPr>
        <p:spPr>
          <a:xfrm>
            <a:off x="1028700" y="601417"/>
            <a:ext cx="16230600" cy="0"/>
          </a:xfrm>
          <a:prstGeom prst="straightConnector1">
            <a:avLst/>
          </a:prstGeom>
          <a:noFill/>
          <a:ln w="19050" cap="flat" cmpd="sng">
            <a:solidFill>
              <a:srgbClr val="D9D9D9"/>
            </a:solidFill>
            <a:prstDash val="solid"/>
            <a:round/>
            <a:headEnd type="none" w="sm" len="sm"/>
            <a:tailEnd type="none" w="sm" len="sm"/>
          </a:ln>
        </p:spPr>
      </p:cxnSp>
      <p:grpSp>
        <p:nvGrpSpPr>
          <p:cNvPr id="142" name="Google Shape;142;p17">
            <a:extLst>
              <a:ext uri="{FF2B5EF4-FFF2-40B4-BE49-F238E27FC236}">
                <a16:creationId xmlns:a16="http://schemas.microsoft.com/office/drawing/2014/main" id="{615DA51C-D3B1-ADF2-41D4-A91178F696C7}"/>
              </a:ext>
            </a:extLst>
          </p:cNvPr>
          <p:cNvGrpSpPr/>
          <p:nvPr/>
        </p:nvGrpSpPr>
        <p:grpSpPr>
          <a:xfrm>
            <a:off x="5050475" y="-307181"/>
            <a:ext cx="5443436" cy="10608469"/>
            <a:chOff x="0" y="-38100"/>
            <a:chExt cx="1290296" cy="1257300"/>
          </a:xfrm>
        </p:grpSpPr>
        <p:sp>
          <p:nvSpPr>
            <p:cNvPr id="143" name="Google Shape;143;p17">
              <a:extLst>
                <a:ext uri="{FF2B5EF4-FFF2-40B4-BE49-F238E27FC236}">
                  <a16:creationId xmlns:a16="http://schemas.microsoft.com/office/drawing/2014/main" id="{230F5F17-5694-F8DA-4EFC-6AFC6645E429}"/>
                </a:ext>
              </a:extLst>
            </p:cNvPr>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44" name="Google Shape;144;p17">
              <a:extLst>
                <a:ext uri="{FF2B5EF4-FFF2-40B4-BE49-F238E27FC236}">
                  <a16:creationId xmlns:a16="http://schemas.microsoft.com/office/drawing/2014/main" id="{195B20EA-E19B-0BAD-9497-D9E9EC81B280}"/>
                </a:ext>
              </a:extLst>
            </p:cNvPr>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47" name="Google Shape;147;p17">
            <a:extLst>
              <a:ext uri="{FF2B5EF4-FFF2-40B4-BE49-F238E27FC236}">
                <a16:creationId xmlns:a16="http://schemas.microsoft.com/office/drawing/2014/main" id="{6E2A917F-2443-3C01-0A0C-C2419E33DC0C}"/>
              </a:ext>
            </a:extLst>
          </p:cNvPr>
          <p:cNvSpPr txBox="1"/>
          <p:nvPr/>
        </p:nvSpPr>
        <p:spPr>
          <a:xfrm>
            <a:off x="13511765" y="985175"/>
            <a:ext cx="2687208" cy="42481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400" b="1">
                <a:solidFill>
                  <a:srgbClr val="FFFFFF"/>
                </a:solidFill>
                <a:latin typeface="Poppins"/>
                <a:ea typeface="Poppins"/>
                <a:cs typeface="Poppins"/>
                <a:sym typeface="Poppins"/>
              </a:rPr>
              <a:t>Solution 2</a:t>
            </a:r>
            <a:endParaRPr/>
          </a:p>
        </p:txBody>
      </p:sp>
      <p:sp>
        <p:nvSpPr>
          <p:cNvPr id="148" name="Google Shape;148;p17">
            <a:extLst>
              <a:ext uri="{FF2B5EF4-FFF2-40B4-BE49-F238E27FC236}">
                <a16:creationId xmlns:a16="http://schemas.microsoft.com/office/drawing/2014/main" id="{D25AC6ED-8097-B78E-14A6-D155150A461D}"/>
              </a:ext>
            </a:extLst>
          </p:cNvPr>
          <p:cNvSpPr txBox="1"/>
          <p:nvPr/>
        </p:nvSpPr>
        <p:spPr>
          <a:xfrm>
            <a:off x="13511765" y="1563715"/>
            <a:ext cx="4109035" cy="2889885"/>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800" dirty="0">
                <a:solidFill>
                  <a:srgbClr val="FFFFFF"/>
                </a:solidFill>
                <a:latin typeface="Poppins"/>
                <a:ea typeface="Poppins"/>
                <a:cs typeface="Poppins"/>
                <a:sym typeface="Poppins"/>
              </a:rPr>
              <a:t>In the presentation session, the background can be filled with information that is arranged systematically and effectively concerning an interesting topic to be used as material for discussion at the opening of the presentation session. </a:t>
            </a:r>
            <a:endParaRPr dirty="0"/>
          </a:p>
        </p:txBody>
      </p:sp>
      <p:pic>
        <p:nvPicPr>
          <p:cNvPr id="154" name="Google Shape;154;p17" descr="A black and white logo&#10;&#10;Description automatically generated">
            <a:extLst>
              <a:ext uri="{FF2B5EF4-FFF2-40B4-BE49-F238E27FC236}">
                <a16:creationId xmlns:a16="http://schemas.microsoft.com/office/drawing/2014/main" id="{DCE8194D-B256-DE56-92AF-535C8983E59E}"/>
              </a:ext>
            </a:extLst>
          </p:cNvPr>
          <p:cNvPicPr preferRelativeResize="0"/>
          <p:nvPr/>
        </p:nvPicPr>
        <p:blipFill rotWithShape="1">
          <a:blip r:embed="rId3">
            <a:alphaModFix/>
          </a:blip>
          <a:srcRect/>
          <a:stretch/>
        </p:blipFill>
        <p:spPr>
          <a:xfrm>
            <a:off x="15163800" y="8765834"/>
            <a:ext cx="2665950" cy="1102066"/>
          </a:xfrm>
          <a:prstGeom prst="rect">
            <a:avLst/>
          </a:prstGeom>
          <a:noFill/>
          <a:ln>
            <a:noFill/>
          </a:ln>
        </p:spPr>
      </p:pic>
      <p:grpSp>
        <p:nvGrpSpPr>
          <p:cNvPr id="2" name="Google Shape;142;p17">
            <a:extLst>
              <a:ext uri="{FF2B5EF4-FFF2-40B4-BE49-F238E27FC236}">
                <a16:creationId xmlns:a16="http://schemas.microsoft.com/office/drawing/2014/main" id="{003DDDC7-EBC0-3758-4067-D888899BAAD8}"/>
              </a:ext>
            </a:extLst>
          </p:cNvPr>
          <p:cNvGrpSpPr/>
          <p:nvPr/>
        </p:nvGrpSpPr>
        <p:grpSpPr>
          <a:xfrm>
            <a:off x="12897264" y="-321469"/>
            <a:ext cx="5443436" cy="10608469"/>
            <a:chOff x="0" y="-38100"/>
            <a:chExt cx="1290296" cy="1257300"/>
          </a:xfrm>
        </p:grpSpPr>
        <p:sp>
          <p:nvSpPr>
            <p:cNvPr id="3" name="Google Shape;143;p17">
              <a:extLst>
                <a:ext uri="{FF2B5EF4-FFF2-40B4-BE49-F238E27FC236}">
                  <a16:creationId xmlns:a16="http://schemas.microsoft.com/office/drawing/2014/main" id="{92C9EAA9-72C6-75B0-A2B3-B68A88E5A1EF}"/>
                </a:ext>
              </a:extLst>
            </p:cNvPr>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4" name="Google Shape;144;p17">
              <a:extLst>
                <a:ext uri="{FF2B5EF4-FFF2-40B4-BE49-F238E27FC236}">
                  <a16:creationId xmlns:a16="http://schemas.microsoft.com/office/drawing/2014/main" id="{B2DBD676-0F08-91F8-9588-D7925E6F2D20}"/>
                </a:ext>
              </a:extLst>
            </p:cNvPr>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9" name="Google Shape;142;p17">
            <a:extLst>
              <a:ext uri="{FF2B5EF4-FFF2-40B4-BE49-F238E27FC236}">
                <a16:creationId xmlns:a16="http://schemas.microsoft.com/office/drawing/2014/main" id="{5A8C3202-D029-D1B4-BB7C-034075E422F3}"/>
              </a:ext>
            </a:extLst>
          </p:cNvPr>
          <p:cNvGrpSpPr/>
          <p:nvPr/>
        </p:nvGrpSpPr>
        <p:grpSpPr>
          <a:xfrm>
            <a:off x="10406859" y="-321470"/>
            <a:ext cx="5443436" cy="10608469"/>
            <a:chOff x="0" y="-38100"/>
            <a:chExt cx="1290296" cy="1257300"/>
          </a:xfrm>
        </p:grpSpPr>
        <p:sp>
          <p:nvSpPr>
            <p:cNvPr id="10" name="Google Shape;143;p17">
              <a:extLst>
                <a:ext uri="{FF2B5EF4-FFF2-40B4-BE49-F238E27FC236}">
                  <a16:creationId xmlns:a16="http://schemas.microsoft.com/office/drawing/2014/main" id="{4AA15333-49B8-F793-0C11-06FCA290FA87}"/>
                </a:ext>
              </a:extLst>
            </p:cNvPr>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 name="Google Shape;144;p17">
              <a:extLst>
                <a:ext uri="{FF2B5EF4-FFF2-40B4-BE49-F238E27FC236}">
                  <a16:creationId xmlns:a16="http://schemas.microsoft.com/office/drawing/2014/main" id="{BA2231B8-1727-7DD8-29DE-92F49554C8E2}"/>
                </a:ext>
              </a:extLst>
            </p:cNvPr>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grpSp>
        <p:nvGrpSpPr>
          <p:cNvPr id="5" name="Google Shape;142;p17">
            <a:extLst>
              <a:ext uri="{FF2B5EF4-FFF2-40B4-BE49-F238E27FC236}">
                <a16:creationId xmlns:a16="http://schemas.microsoft.com/office/drawing/2014/main" id="{43AFB5C8-2CD4-9900-B430-E2D94A9B166D}"/>
              </a:ext>
            </a:extLst>
          </p:cNvPr>
          <p:cNvGrpSpPr/>
          <p:nvPr/>
        </p:nvGrpSpPr>
        <p:grpSpPr>
          <a:xfrm>
            <a:off x="-354060" y="-321469"/>
            <a:ext cx="5443436" cy="10608469"/>
            <a:chOff x="0" y="-38100"/>
            <a:chExt cx="1290296" cy="1257300"/>
          </a:xfrm>
        </p:grpSpPr>
        <p:sp>
          <p:nvSpPr>
            <p:cNvPr id="6" name="Google Shape;143;p17">
              <a:extLst>
                <a:ext uri="{FF2B5EF4-FFF2-40B4-BE49-F238E27FC236}">
                  <a16:creationId xmlns:a16="http://schemas.microsoft.com/office/drawing/2014/main" id="{A679D0A1-AF5C-7081-D06A-6A8EF350D086}"/>
                </a:ext>
              </a:extLst>
            </p:cNvPr>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 name="Google Shape;144;p17">
              <a:extLst>
                <a:ext uri="{FF2B5EF4-FFF2-40B4-BE49-F238E27FC236}">
                  <a16:creationId xmlns:a16="http://schemas.microsoft.com/office/drawing/2014/main" id="{23FF0199-D46A-6AED-1014-619D5889138B}"/>
                </a:ext>
              </a:extLst>
            </p:cNvPr>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22" name="AutoShape 4">
            <a:extLst>
              <a:ext uri="{FF2B5EF4-FFF2-40B4-BE49-F238E27FC236}">
                <a16:creationId xmlns:a16="http://schemas.microsoft.com/office/drawing/2014/main" id="{8B23EAB5-F0F3-3B2F-91CD-F48F884502F3}"/>
              </a:ext>
            </a:extLst>
          </p:cNvPr>
          <p:cNvSpPr>
            <a:spLocks noChangeAspect="1" noChangeArrowheads="1"/>
          </p:cNvSpPr>
          <p:nvPr/>
        </p:nvSpPr>
        <p:spPr bwMode="auto">
          <a:xfrm>
            <a:off x="5703877" y="1703377"/>
            <a:ext cx="3592523" cy="3592523"/>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25" name="Picture 24">
            <a:extLst>
              <a:ext uri="{FF2B5EF4-FFF2-40B4-BE49-F238E27FC236}">
                <a16:creationId xmlns:a16="http://schemas.microsoft.com/office/drawing/2014/main" id="{AC7D704C-5C9F-123F-E11D-6B9FF6164C4B}"/>
              </a:ext>
            </a:extLst>
          </p:cNvPr>
          <p:cNvPicPr>
            <a:picLocks noChangeAspect="1"/>
          </p:cNvPicPr>
          <p:nvPr/>
        </p:nvPicPr>
        <p:blipFill>
          <a:blip r:embed="rId4"/>
          <a:stretch>
            <a:fillRect/>
          </a:stretch>
        </p:blipFill>
        <p:spPr>
          <a:xfrm>
            <a:off x="11516454" y="6440948"/>
            <a:ext cx="5219094" cy="3478037"/>
          </a:xfrm>
          <a:prstGeom prst="rect">
            <a:avLst/>
          </a:prstGeom>
        </p:spPr>
      </p:pic>
      <p:pic>
        <p:nvPicPr>
          <p:cNvPr id="27" name="Picture 26">
            <a:extLst>
              <a:ext uri="{FF2B5EF4-FFF2-40B4-BE49-F238E27FC236}">
                <a16:creationId xmlns:a16="http://schemas.microsoft.com/office/drawing/2014/main" id="{45A1EF11-19C8-1AAC-30F8-60B0D5072810}"/>
              </a:ext>
            </a:extLst>
          </p:cNvPr>
          <p:cNvPicPr>
            <a:picLocks noChangeAspect="1"/>
          </p:cNvPicPr>
          <p:nvPr/>
        </p:nvPicPr>
        <p:blipFill>
          <a:blip r:embed="rId5"/>
          <a:stretch>
            <a:fillRect/>
          </a:stretch>
        </p:blipFill>
        <p:spPr>
          <a:xfrm>
            <a:off x="10388361" y="846987"/>
            <a:ext cx="7768291" cy="5176838"/>
          </a:xfrm>
          <a:prstGeom prst="rect">
            <a:avLst/>
          </a:prstGeom>
        </p:spPr>
      </p:pic>
      <p:pic>
        <p:nvPicPr>
          <p:cNvPr id="29" name="Picture 28">
            <a:extLst>
              <a:ext uri="{FF2B5EF4-FFF2-40B4-BE49-F238E27FC236}">
                <a16:creationId xmlns:a16="http://schemas.microsoft.com/office/drawing/2014/main" id="{07582F1A-BA30-E38A-1275-443EB3E09C44}"/>
              </a:ext>
            </a:extLst>
          </p:cNvPr>
          <p:cNvPicPr>
            <a:picLocks noChangeAspect="1"/>
          </p:cNvPicPr>
          <p:nvPr/>
        </p:nvPicPr>
        <p:blipFill>
          <a:blip r:embed="rId6"/>
          <a:stretch>
            <a:fillRect/>
          </a:stretch>
        </p:blipFill>
        <p:spPr>
          <a:xfrm>
            <a:off x="1554250" y="2222915"/>
            <a:ext cx="7107248" cy="7107248"/>
          </a:xfrm>
          <a:prstGeom prst="rect">
            <a:avLst/>
          </a:prstGeom>
        </p:spPr>
      </p:pic>
      <p:sp>
        <p:nvSpPr>
          <p:cNvPr id="30" name="TextBox 29">
            <a:extLst>
              <a:ext uri="{FF2B5EF4-FFF2-40B4-BE49-F238E27FC236}">
                <a16:creationId xmlns:a16="http://schemas.microsoft.com/office/drawing/2014/main" id="{AFD17B4F-1BC3-404B-929D-C0D367F03C0E}"/>
              </a:ext>
            </a:extLst>
          </p:cNvPr>
          <p:cNvSpPr txBox="1"/>
          <p:nvPr/>
        </p:nvSpPr>
        <p:spPr>
          <a:xfrm>
            <a:off x="343088" y="819070"/>
            <a:ext cx="11676498" cy="584775"/>
          </a:xfrm>
          <a:prstGeom prst="rect">
            <a:avLst/>
          </a:prstGeom>
          <a:noFill/>
        </p:spPr>
        <p:txBody>
          <a:bodyPr wrap="square" rtlCol="0">
            <a:spAutoFit/>
          </a:bodyPr>
          <a:lstStyle/>
          <a:p>
            <a:r>
              <a:rPr lang="en-IN" sz="3200" u="sng" dirty="0">
                <a:solidFill>
                  <a:schemeClr val="bg1"/>
                </a:solidFill>
              </a:rPr>
              <a:t>WEBSITE AND ANDROID-APP IMPLEMENTATION</a:t>
            </a:r>
          </a:p>
        </p:txBody>
      </p:sp>
    </p:spTree>
    <p:extLst>
      <p:ext uri="{BB962C8B-B14F-4D97-AF65-F5344CB8AC3E}">
        <p14:creationId xmlns:p14="http://schemas.microsoft.com/office/powerpoint/2010/main" val="1306895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cxnSp>
        <p:nvCxnSpPr>
          <p:cNvPr id="159" name="Google Shape;159;p18"/>
          <p:cNvCxnSpPr/>
          <p:nvPr/>
        </p:nvCxnSpPr>
        <p:spPr>
          <a:xfrm>
            <a:off x="1028700" y="601417"/>
            <a:ext cx="16230600" cy="0"/>
          </a:xfrm>
          <a:prstGeom prst="straightConnector1">
            <a:avLst/>
          </a:prstGeom>
          <a:noFill/>
          <a:ln w="19050" cap="flat" cmpd="sng">
            <a:solidFill>
              <a:srgbClr val="D9D9D9"/>
            </a:solidFill>
            <a:prstDash val="solid"/>
            <a:round/>
            <a:headEnd type="none" w="sm" len="sm"/>
            <a:tailEnd type="none" w="sm" len="sm"/>
          </a:ln>
        </p:spPr>
      </p:cxnSp>
      <p:grpSp>
        <p:nvGrpSpPr>
          <p:cNvPr id="160" name="Google Shape;160;p18"/>
          <p:cNvGrpSpPr/>
          <p:nvPr/>
        </p:nvGrpSpPr>
        <p:grpSpPr>
          <a:xfrm>
            <a:off x="7401128" y="-321469"/>
            <a:ext cx="5443436" cy="10608469"/>
            <a:chOff x="0" y="-38100"/>
            <a:chExt cx="1290296" cy="1257300"/>
          </a:xfrm>
        </p:grpSpPr>
        <p:sp>
          <p:nvSpPr>
            <p:cNvPr id="161" name="Google Shape;161;p18"/>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2" name="Google Shape;162;p18"/>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64" name="Google Shape;164;p18"/>
          <p:cNvSpPr txBox="1"/>
          <p:nvPr/>
        </p:nvSpPr>
        <p:spPr>
          <a:xfrm>
            <a:off x="7997839" y="1782205"/>
            <a:ext cx="4641529" cy="6894195"/>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2000" dirty="0">
                <a:solidFill>
                  <a:srgbClr val="D9D9D9"/>
                </a:solidFill>
                <a:latin typeface="Poppins"/>
                <a:ea typeface="Poppins"/>
                <a:cs typeface="Poppins"/>
                <a:sym typeface="Poppins"/>
              </a:rPr>
              <a:t>Due to working with an unbalanced dataset, we needed to understand how the model is proceeding after every convolution layer, to determine whether the model is working or not.</a:t>
            </a:r>
            <a:br>
              <a:rPr lang="en-US" sz="2000" dirty="0">
                <a:solidFill>
                  <a:srgbClr val="D9D9D9"/>
                </a:solidFill>
                <a:latin typeface="Poppins"/>
                <a:ea typeface="Poppins"/>
                <a:cs typeface="Poppins"/>
                <a:sym typeface="Poppins"/>
              </a:rPr>
            </a:br>
            <a:br>
              <a:rPr lang="en-US" sz="2000" dirty="0">
                <a:solidFill>
                  <a:srgbClr val="D9D9D9"/>
                </a:solidFill>
                <a:latin typeface="Poppins"/>
                <a:ea typeface="Poppins"/>
                <a:cs typeface="Poppins"/>
                <a:sym typeface="Poppins"/>
              </a:rPr>
            </a:br>
            <a:endParaRPr lang="en-US" sz="2000" dirty="0">
              <a:solidFill>
                <a:srgbClr val="D9D9D9"/>
              </a:solidFill>
              <a:latin typeface="Poppins"/>
              <a:ea typeface="Poppins"/>
              <a:cs typeface="Poppins"/>
              <a:sym typeface="Poppins"/>
            </a:endParaRPr>
          </a:p>
          <a:p>
            <a:pPr marL="0" marR="0" lvl="0" indent="0" algn="l" rtl="0">
              <a:lnSpc>
                <a:spcPct val="160000"/>
              </a:lnSpc>
              <a:spcBef>
                <a:spcPts val="0"/>
              </a:spcBef>
              <a:spcAft>
                <a:spcPts val="0"/>
              </a:spcAft>
              <a:buNone/>
            </a:pPr>
            <a:endParaRPr lang="en-US" sz="2000" dirty="0">
              <a:solidFill>
                <a:srgbClr val="D9D9D9"/>
              </a:solidFill>
              <a:latin typeface="Poppins"/>
              <a:ea typeface="Poppins"/>
              <a:cs typeface="Poppins"/>
              <a:sym typeface="Poppins"/>
            </a:endParaRPr>
          </a:p>
          <a:p>
            <a:pPr marL="0" marR="0" lvl="0" indent="0" algn="l" rtl="0">
              <a:lnSpc>
                <a:spcPct val="160000"/>
              </a:lnSpc>
              <a:spcBef>
                <a:spcPts val="0"/>
              </a:spcBef>
              <a:spcAft>
                <a:spcPts val="0"/>
              </a:spcAft>
              <a:buNone/>
            </a:pPr>
            <a:r>
              <a:rPr lang="en-US" sz="2000" dirty="0">
                <a:solidFill>
                  <a:srgbClr val="D9D9D9"/>
                </a:solidFill>
                <a:latin typeface="Poppins"/>
                <a:ea typeface="Poppins"/>
                <a:cs typeface="Poppins"/>
                <a:sym typeface="Poppins"/>
              </a:rPr>
              <a:t>We used GRAD_CAM to tackle this. We printed Gradient-mapped image after each convolution layer to determine Machine Learning activity.</a:t>
            </a:r>
            <a:endParaRPr sz="2000" dirty="0"/>
          </a:p>
        </p:txBody>
      </p:sp>
      <p:sp>
        <p:nvSpPr>
          <p:cNvPr id="165" name="Google Shape;165;p18"/>
          <p:cNvSpPr txBox="1"/>
          <p:nvPr/>
        </p:nvSpPr>
        <p:spPr>
          <a:xfrm>
            <a:off x="13511765" y="985175"/>
            <a:ext cx="2687208" cy="424815"/>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2400" b="1">
                <a:solidFill>
                  <a:srgbClr val="FFFFFF"/>
                </a:solidFill>
                <a:latin typeface="Poppins"/>
                <a:ea typeface="Poppins"/>
                <a:cs typeface="Poppins"/>
                <a:sym typeface="Poppins"/>
              </a:rPr>
              <a:t>Solution 2</a:t>
            </a:r>
            <a:endParaRPr/>
          </a:p>
        </p:txBody>
      </p:sp>
      <p:sp>
        <p:nvSpPr>
          <p:cNvPr id="166" name="Google Shape;166;p18"/>
          <p:cNvSpPr txBox="1"/>
          <p:nvPr/>
        </p:nvSpPr>
        <p:spPr>
          <a:xfrm>
            <a:off x="13511765" y="1563715"/>
            <a:ext cx="4109035" cy="2889885"/>
          </a:xfrm>
          <a:prstGeom prst="rect">
            <a:avLst/>
          </a:prstGeom>
          <a:noFill/>
          <a:ln>
            <a:noFill/>
          </a:ln>
        </p:spPr>
        <p:txBody>
          <a:bodyPr spcFirstLastPara="1" wrap="square" lIns="0" tIns="0" rIns="0" bIns="0" anchor="t" anchorCtr="0">
            <a:spAutoFit/>
          </a:bodyPr>
          <a:lstStyle/>
          <a:p>
            <a:pPr marL="0" marR="0" lvl="0" indent="0" algn="l" rtl="0">
              <a:lnSpc>
                <a:spcPct val="160000"/>
              </a:lnSpc>
              <a:spcBef>
                <a:spcPts val="0"/>
              </a:spcBef>
              <a:spcAft>
                <a:spcPts val="0"/>
              </a:spcAft>
              <a:buNone/>
            </a:pPr>
            <a:r>
              <a:rPr lang="en-US" sz="1800">
                <a:solidFill>
                  <a:srgbClr val="FFFFFF"/>
                </a:solidFill>
                <a:latin typeface="Poppins"/>
                <a:ea typeface="Poppins"/>
                <a:cs typeface="Poppins"/>
                <a:sym typeface="Poppins"/>
              </a:rPr>
              <a:t>In the presentation session, the background can be filled with information that is arranged systematically and effectively concerning an interesting topic to be used as material for discussion at the opening of the presentation session. </a:t>
            </a:r>
            <a:endParaRPr/>
          </a:p>
        </p:txBody>
      </p:sp>
      <p:grpSp>
        <p:nvGrpSpPr>
          <p:cNvPr id="167" name="Google Shape;167;p18"/>
          <p:cNvGrpSpPr/>
          <p:nvPr/>
        </p:nvGrpSpPr>
        <p:grpSpPr>
          <a:xfrm>
            <a:off x="12844564" y="-223243"/>
            <a:ext cx="5443436" cy="10412016"/>
            <a:chOff x="0" y="-38100"/>
            <a:chExt cx="1290296" cy="1257300"/>
          </a:xfrm>
        </p:grpSpPr>
        <p:sp>
          <p:nvSpPr>
            <p:cNvPr id="168" name="Google Shape;168;p18"/>
            <p:cNvSpPr/>
            <p:nvPr/>
          </p:nvSpPr>
          <p:spPr>
            <a:xfrm>
              <a:off x="0" y="0"/>
              <a:ext cx="1290296" cy="1219200"/>
            </a:xfrm>
            <a:custGeom>
              <a:avLst/>
              <a:gdLst/>
              <a:ahLst/>
              <a:cxnLst/>
              <a:rect l="l" t="t" r="r" b="b"/>
              <a:pathLst>
                <a:path w="1290296" h="1219200" extrusionOk="0">
                  <a:moveTo>
                    <a:pt x="0" y="0"/>
                  </a:moveTo>
                  <a:lnTo>
                    <a:pt x="1290296" y="0"/>
                  </a:lnTo>
                  <a:lnTo>
                    <a:pt x="1290296"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69" name="Google Shape;169;p18"/>
            <p:cNvSpPr txBox="1"/>
            <p:nvPr/>
          </p:nvSpPr>
          <p:spPr>
            <a:xfrm>
              <a:off x="0" y="-38100"/>
              <a:ext cx="1290296"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70" name="Google Shape;170;p18"/>
          <p:cNvSpPr/>
          <p:nvPr/>
        </p:nvSpPr>
        <p:spPr>
          <a:xfrm>
            <a:off x="-1201801" y="5219620"/>
            <a:ext cx="8127642" cy="6605556"/>
          </a:xfrm>
          <a:custGeom>
            <a:avLst/>
            <a:gdLst/>
            <a:ahLst/>
            <a:cxnLst/>
            <a:rect l="l" t="t" r="r" b="b"/>
            <a:pathLst>
              <a:path w="8127642" h="6605556" extrusionOk="0">
                <a:moveTo>
                  <a:pt x="0" y="0"/>
                </a:moveTo>
                <a:lnTo>
                  <a:pt x="8127642" y="0"/>
                </a:lnTo>
                <a:lnTo>
                  <a:pt x="8127642" y="6605556"/>
                </a:lnTo>
                <a:lnTo>
                  <a:pt x="0" y="6605556"/>
                </a:lnTo>
                <a:lnTo>
                  <a:pt x="0" y="0"/>
                </a:lnTo>
                <a:close/>
              </a:path>
            </a:pathLst>
          </a:custGeom>
          <a:blipFill rotWithShape="1">
            <a:blip r:embed="rId3">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1" name="Google Shape;171;p18"/>
          <p:cNvSpPr txBox="1"/>
          <p:nvPr/>
        </p:nvSpPr>
        <p:spPr>
          <a:xfrm>
            <a:off x="773291" y="1230826"/>
            <a:ext cx="5960636" cy="4819396"/>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5599" b="1" dirty="0">
                <a:solidFill>
                  <a:srgbClr val="101010"/>
                </a:solidFill>
                <a:latin typeface="Poppins"/>
                <a:ea typeface="Poppins"/>
                <a:cs typeface="Poppins"/>
                <a:sym typeface="Poppins"/>
              </a:rPr>
              <a:t>Challenges and Key Learning</a:t>
            </a:r>
          </a:p>
          <a:p>
            <a:pPr marL="0" marR="0" lvl="0" indent="0" algn="l" rtl="0">
              <a:lnSpc>
                <a:spcPct val="120003"/>
              </a:lnSpc>
              <a:spcBef>
                <a:spcPts val="0"/>
              </a:spcBef>
              <a:spcAft>
                <a:spcPts val="0"/>
              </a:spcAft>
              <a:buNone/>
            </a:pPr>
            <a:r>
              <a:rPr lang="en-US" sz="5599" b="1" dirty="0">
                <a:solidFill>
                  <a:srgbClr val="101010"/>
                </a:solidFill>
                <a:latin typeface="Poppins"/>
                <a:ea typeface="Poppins"/>
                <a:cs typeface="Poppins"/>
                <a:sym typeface="Poppins"/>
              </a:rPr>
              <a:t> </a:t>
            </a:r>
            <a:r>
              <a:rPr lang="en-US" sz="3100" b="1" dirty="0">
                <a:solidFill>
                  <a:srgbClr val="101010"/>
                </a:solidFill>
                <a:latin typeface="Poppins"/>
                <a:ea typeface="Poppins"/>
                <a:cs typeface="Poppins"/>
                <a:sym typeface="Poppins"/>
              </a:rPr>
              <a:t>(Imbalanced dataset, Oversampling, under-sampling, no verified dataset)</a:t>
            </a:r>
            <a:endParaRPr dirty="0"/>
          </a:p>
        </p:txBody>
      </p:sp>
      <p:pic>
        <p:nvPicPr>
          <p:cNvPr id="172" name="Google Shape;172;p18" descr="A black and white logo&#10;&#10;Description automatically generated"/>
          <p:cNvPicPr preferRelativeResize="0"/>
          <p:nvPr/>
        </p:nvPicPr>
        <p:blipFill rotWithShape="1">
          <a:blip r:embed="rId4">
            <a:alphaModFix/>
          </a:blip>
          <a:srcRect/>
          <a:stretch/>
        </p:blipFill>
        <p:spPr>
          <a:xfrm>
            <a:off x="15163800" y="8765834"/>
            <a:ext cx="2665950" cy="1102066"/>
          </a:xfrm>
          <a:prstGeom prst="rect">
            <a:avLst/>
          </a:prstGeom>
          <a:noFill/>
          <a:ln>
            <a:noFill/>
          </a:ln>
        </p:spPr>
      </p:pic>
      <p:pic>
        <p:nvPicPr>
          <p:cNvPr id="3" name="Picture 2">
            <a:extLst>
              <a:ext uri="{FF2B5EF4-FFF2-40B4-BE49-F238E27FC236}">
                <a16:creationId xmlns:a16="http://schemas.microsoft.com/office/drawing/2014/main" id="{AEF4D520-95E8-B9C5-94E5-F8756FD7C8F6}"/>
              </a:ext>
            </a:extLst>
          </p:cNvPr>
          <p:cNvPicPr>
            <a:picLocks noChangeAspect="1"/>
          </p:cNvPicPr>
          <p:nvPr/>
        </p:nvPicPr>
        <p:blipFill>
          <a:blip r:embed="rId5"/>
          <a:stretch>
            <a:fillRect/>
          </a:stretch>
        </p:blipFill>
        <p:spPr>
          <a:xfrm>
            <a:off x="14072627" y="331422"/>
            <a:ext cx="2910056" cy="3377744"/>
          </a:xfrm>
          <a:prstGeom prst="rect">
            <a:avLst/>
          </a:prstGeom>
        </p:spPr>
      </p:pic>
      <p:sp>
        <p:nvSpPr>
          <p:cNvPr id="4" name="TextBox 3">
            <a:extLst>
              <a:ext uri="{FF2B5EF4-FFF2-40B4-BE49-F238E27FC236}">
                <a16:creationId xmlns:a16="http://schemas.microsoft.com/office/drawing/2014/main" id="{2B122983-8478-D707-7F9C-306DB4D14BE6}"/>
              </a:ext>
            </a:extLst>
          </p:cNvPr>
          <p:cNvSpPr txBox="1"/>
          <p:nvPr/>
        </p:nvSpPr>
        <p:spPr>
          <a:xfrm>
            <a:off x="13319851" y="3807209"/>
            <a:ext cx="4466519" cy="738664"/>
          </a:xfrm>
          <a:prstGeom prst="rect">
            <a:avLst/>
          </a:prstGeom>
          <a:noFill/>
        </p:spPr>
        <p:txBody>
          <a:bodyPr wrap="square" rtlCol="0">
            <a:spAutoFit/>
          </a:bodyPr>
          <a:lstStyle/>
          <a:p>
            <a:pPr algn="ctr"/>
            <a:r>
              <a:rPr lang="en-IN" sz="2400" dirty="0">
                <a:solidFill>
                  <a:schemeClr val="bg1"/>
                </a:solidFill>
              </a:rPr>
              <a:t>OUTPUT</a:t>
            </a:r>
          </a:p>
          <a:p>
            <a:pPr algn="ctr"/>
            <a:r>
              <a:rPr lang="en-IN" sz="1800" dirty="0">
                <a:solidFill>
                  <a:schemeClr val="bg1"/>
                </a:solidFill>
              </a:rPr>
              <a:t>(AFTER 2</a:t>
            </a:r>
            <a:r>
              <a:rPr lang="en-IN" sz="1800" baseline="30000" dirty="0">
                <a:solidFill>
                  <a:schemeClr val="bg1"/>
                </a:solidFill>
              </a:rPr>
              <a:t>ND</a:t>
            </a:r>
            <a:r>
              <a:rPr lang="en-IN" sz="1800" dirty="0">
                <a:solidFill>
                  <a:schemeClr val="bg1"/>
                </a:solidFill>
              </a:rPr>
              <a:t> CONVOLUTION LAYER)</a:t>
            </a:r>
          </a:p>
        </p:txBody>
      </p:sp>
      <p:pic>
        <p:nvPicPr>
          <p:cNvPr id="6" name="Picture 5">
            <a:extLst>
              <a:ext uri="{FF2B5EF4-FFF2-40B4-BE49-F238E27FC236}">
                <a16:creationId xmlns:a16="http://schemas.microsoft.com/office/drawing/2014/main" id="{39076A70-6798-BEBA-7BF9-67F2C7D40DA6}"/>
              </a:ext>
            </a:extLst>
          </p:cNvPr>
          <p:cNvPicPr>
            <a:picLocks noChangeAspect="1"/>
          </p:cNvPicPr>
          <p:nvPr/>
        </p:nvPicPr>
        <p:blipFill rotWithShape="1">
          <a:blip r:embed="rId6"/>
          <a:srcRect l="13728" t="4296" r="5846" b="9744"/>
          <a:stretch/>
        </p:blipFill>
        <p:spPr>
          <a:xfrm>
            <a:off x="14321642" y="4744692"/>
            <a:ext cx="2577795" cy="3006972"/>
          </a:xfrm>
          <a:prstGeom prst="rect">
            <a:avLst/>
          </a:prstGeom>
        </p:spPr>
      </p:pic>
      <p:sp>
        <p:nvSpPr>
          <p:cNvPr id="7" name="TextBox 6">
            <a:extLst>
              <a:ext uri="{FF2B5EF4-FFF2-40B4-BE49-F238E27FC236}">
                <a16:creationId xmlns:a16="http://schemas.microsoft.com/office/drawing/2014/main" id="{7A643A02-6626-9019-6EE0-18305C1D2192}"/>
              </a:ext>
            </a:extLst>
          </p:cNvPr>
          <p:cNvSpPr txBox="1"/>
          <p:nvPr/>
        </p:nvSpPr>
        <p:spPr>
          <a:xfrm>
            <a:off x="13410125" y="8079025"/>
            <a:ext cx="4466519" cy="738664"/>
          </a:xfrm>
          <a:prstGeom prst="rect">
            <a:avLst/>
          </a:prstGeom>
          <a:noFill/>
        </p:spPr>
        <p:txBody>
          <a:bodyPr wrap="square" rtlCol="0">
            <a:spAutoFit/>
          </a:bodyPr>
          <a:lstStyle/>
          <a:p>
            <a:pPr algn="ctr"/>
            <a:r>
              <a:rPr lang="en-IN" sz="2400" dirty="0">
                <a:solidFill>
                  <a:schemeClr val="bg1"/>
                </a:solidFill>
              </a:rPr>
              <a:t>OUTPUT</a:t>
            </a:r>
          </a:p>
          <a:p>
            <a:pPr algn="ctr"/>
            <a:r>
              <a:rPr lang="en-IN" sz="1800" dirty="0">
                <a:solidFill>
                  <a:schemeClr val="bg1"/>
                </a:solidFill>
              </a:rPr>
              <a:t>(AFTER 10</a:t>
            </a:r>
            <a:r>
              <a:rPr lang="en-IN" sz="1800" baseline="30000" dirty="0">
                <a:solidFill>
                  <a:schemeClr val="bg1"/>
                </a:solidFill>
              </a:rPr>
              <a:t>th</a:t>
            </a:r>
            <a:r>
              <a:rPr lang="en-IN" sz="1800" dirty="0">
                <a:solidFill>
                  <a:schemeClr val="bg1"/>
                </a:solidFill>
              </a:rPr>
              <a:t> CONVOLUTION LAYER)</a:t>
            </a:r>
          </a:p>
        </p:txBody>
      </p:sp>
      <p:cxnSp>
        <p:nvCxnSpPr>
          <p:cNvPr id="9" name="Straight Arrow Connector 8">
            <a:extLst>
              <a:ext uri="{FF2B5EF4-FFF2-40B4-BE49-F238E27FC236}">
                <a16:creationId xmlns:a16="http://schemas.microsoft.com/office/drawing/2014/main" id="{32E02B6E-0F8E-06FD-8825-A65D5C2A812B}"/>
              </a:ext>
            </a:extLst>
          </p:cNvPr>
          <p:cNvCxnSpPr>
            <a:cxnSpLocks/>
          </p:cNvCxnSpPr>
          <p:nvPr/>
        </p:nvCxnSpPr>
        <p:spPr>
          <a:xfrm flipH="1">
            <a:off x="13049760" y="3475220"/>
            <a:ext cx="1805609" cy="126947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2" name="Straight Arrow Connector 11">
            <a:extLst>
              <a:ext uri="{FF2B5EF4-FFF2-40B4-BE49-F238E27FC236}">
                <a16:creationId xmlns:a16="http://schemas.microsoft.com/office/drawing/2014/main" id="{3FBC62E5-9B86-2084-8EEA-F6D656AC9A13}"/>
              </a:ext>
            </a:extLst>
          </p:cNvPr>
          <p:cNvCxnSpPr>
            <a:cxnSpLocks/>
          </p:cNvCxnSpPr>
          <p:nvPr/>
        </p:nvCxnSpPr>
        <p:spPr>
          <a:xfrm flipH="1" flipV="1">
            <a:off x="13193903" y="5180608"/>
            <a:ext cx="2045649" cy="2000776"/>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15" name="TextBox 14">
            <a:extLst>
              <a:ext uri="{FF2B5EF4-FFF2-40B4-BE49-F238E27FC236}">
                <a16:creationId xmlns:a16="http://schemas.microsoft.com/office/drawing/2014/main" id="{7E1D8603-514F-1F93-DA5C-F820B20DDAD1}"/>
              </a:ext>
            </a:extLst>
          </p:cNvPr>
          <p:cNvSpPr txBox="1"/>
          <p:nvPr/>
        </p:nvSpPr>
        <p:spPr>
          <a:xfrm>
            <a:off x="10975486" y="4832746"/>
            <a:ext cx="3612052" cy="400110"/>
          </a:xfrm>
          <a:prstGeom prst="rect">
            <a:avLst/>
          </a:prstGeom>
          <a:noFill/>
        </p:spPr>
        <p:txBody>
          <a:bodyPr wrap="square" rtlCol="0">
            <a:spAutoFit/>
          </a:bodyPr>
          <a:lstStyle/>
          <a:p>
            <a:r>
              <a:rPr lang="en-IN" sz="2000" dirty="0">
                <a:solidFill>
                  <a:schemeClr val="bg1"/>
                </a:solidFill>
                <a:latin typeface="Arial Black" panose="020B0A04020102020204" pitchFamily="34" charset="0"/>
              </a:rPr>
              <a:t>INCREASED ACTIVITY</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9"/>
          <p:cNvSpPr/>
          <p:nvPr/>
        </p:nvSpPr>
        <p:spPr>
          <a:xfrm>
            <a:off x="8187217" y="-1676277"/>
            <a:ext cx="12260528" cy="8939040"/>
          </a:xfrm>
          <a:custGeom>
            <a:avLst/>
            <a:gdLst/>
            <a:ahLst/>
            <a:cxnLst/>
            <a:rect l="l" t="t" r="r" b="b"/>
            <a:pathLst>
              <a:path w="12260528" h="8939040" extrusionOk="0">
                <a:moveTo>
                  <a:pt x="0" y="0"/>
                </a:moveTo>
                <a:lnTo>
                  <a:pt x="12260529" y="0"/>
                </a:lnTo>
                <a:lnTo>
                  <a:pt x="12260529" y="8939040"/>
                </a:lnTo>
                <a:lnTo>
                  <a:pt x="0" y="8939040"/>
                </a:lnTo>
                <a:lnTo>
                  <a:pt x="0" y="0"/>
                </a:lnTo>
                <a:close/>
              </a:path>
            </a:pathLst>
          </a:custGeom>
          <a:blipFill rotWithShape="1">
            <a:blip r:embed="rId5">
              <a:alphaModFix/>
            </a:blip>
            <a:stretch>
              <a:fillRect/>
            </a:stretch>
          </a:blip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8" name="Google Shape;178;p19"/>
          <p:cNvSpPr txBox="1"/>
          <p:nvPr/>
        </p:nvSpPr>
        <p:spPr>
          <a:xfrm>
            <a:off x="548842" y="122900"/>
            <a:ext cx="10030975" cy="2068130"/>
          </a:xfrm>
          <a:prstGeom prst="rect">
            <a:avLst/>
          </a:prstGeom>
          <a:noFill/>
          <a:ln>
            <a:noFill/>
          </a:ln>
        </p:spPr>
        <p:txBody>
          <a:bodyPr spcFirstLastPara="1" wrap="square" lIns="0" tIns="0" rIns="0" bIns="0" anchor="t" anchorCtr="0">
            <a:spAutoFit/>
          </a:bodyPr>
          <a:lstStyle/>
          <a:p>
            <a:pPr marL="0" marR="0" lvl="0" indent="0" algn="l" rtl="0">
              <a:lnSpc>
                <a:spcPct val="120003"/>
              </a:lnSpc>
              <a:spcBef>
                <a:spcPts val="0"/>
              </a:spcBef>
              <a:spcAft>
                <a:spcPts val="0"/>
              </a:spcAft>
              <a:buNone/>
            </a:pPr>
            <a:r>
              <a:rPr lang="en-US" sz="5599" b="1" dirty="0">
                <a:solidFill>
                  <a:srgbClr val="101010"/>
                </a:solidFill>
                <a:latin typeface="Poppins"/>
                <a:ea typeface="Poppins"/>
                <a:cs typeface="Poppins"/>
                <a:sym typeface="Poppins"/>
              </a:rPr>
              <a:t>Future work </a:t>
            </a:r>
            <a:endParaRPr dirty="0"/>
          </a:p>
          <a:p>
            <a:pPr marL="0" marR="0" lvl="0" indent="0" algn="l" rtl="0">
              <a:lnSpc>
                <a:spcPct val="209968"/>
              </a:lnSpc>
              <a:spcBef>
                <a:spcPts val="0"/>
              </a:spcBef>
              <a:spcAft>
                <a:spcPts val="0"/>
              </a:spcAft>
              <a:buNone/>
            </a:pPr>
            <a:r>
              <a:rPr lang="en-US" sz="3200" b="1" dirty="0">
                <a:solidFill>
                  <a:srgbClr val="101010"/>
                </a:solidFill>
                <a:latin typeface="Poppins"/>
                <a:ea typeface="Poppins"/>
                <a:cs typeface="Poppins"/>
                <a:sym typeface="Poppins"/>
              </a:rPr>
              <a:t>(An ML tool for healthcare image classification.)</a:t>
            </a:r>
            <a:endParaRPr dirty="0"/>
          </a:p>
        </p:txBody>
      </p:sp>
      <p:grpSp>
        <p:nvGrpSpPr>
          <p:cNvPr id="179" name="Google Shape;179;p19"/>
          <p:cNvGrpSpPr/>
          <p:nvPr/>
        </p:nvGrpSpPr>
        <p:grpSpPr>
          <a:xfrm>
            <a:off x="0" y="4982766"/>
            <a:ext cx="18288000" cy="5304234"/>
            <a:chOff x="0" y="-38100"/>
            <a:chExt cx="1451049" cy="1257300"/>
          </a:xfrm>
        </p:grpSpPr>
        <p:sp>
          <p:nvSpPr>
            <p:cNvPr id="180" name="Google Shape;180;p19"/>
            <p:cNvSpPr/>
            <p:nvPr/>
          </p:nvSpPr>
          <p:spPr>
            <a:xfrm>
              <a:off x="0" y="0"/>
              <a:ext cx="1451049" cy="1219200"/>
            </a:xfrm>
            <a:custGeom>
              <a:avLst/>
              <a:gdLst/>
              <a:ahLst/>
              <a:cxnLst/>
              <a:rect l="l" t="t" r="r" b="b"/>
              <a:pathLst>
                <a:path w="1451049" h="1219200" extrusionOk="0">
                  <a:moveTo>
                    <a:pt x="0" y="0"/>
                  </a:moveTo>
                  <a:lnTo>
                    <a:pt x="1451049" y="0"/>
                  </a:lnTo>
                  <a:lnTo>
                    <a:pt x="1451049" y="1219200"/>
                  </a:lnTo>
                  <a:lnTo>
                    <a:pt x="0" y="1219200"/>
                  </a:lnTo>
                  <a:close/>
                </a:path>
              </a:pathLst>
            </a:custGeom>
            <a:solidFill>
              <a:srgbClr val="071C4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81" name="Google Shape;181;p19"/>
            <p:cNvSpPr txBox="1"/>
            <p:nvPr/>
          </p:nvSpPr>
          <p:spPr>
            <a:xfrm>
              <a:off x="0" y="-38100"/>
              <a:ext cx="1451049" cy="1257300"/>
            </a:xfrm>
            <a:prstGeom prst="rect">
              <a:avLst/>
            </a:prstGeom>
            <a:noFill/>
            <a:ln>
              <a:noFill/>
            </a:ln>
          </p:spPr>
          <p:txBody>
            <a:bodyPr spcFirstLastPara="1" wrap="square" lIns="50800" tIns="50800" rIns="50800" bIns="50800" anchor="ctr" anchorCtr="0">
              <a:noAutofit/>
            </a:bodyPr>
            <a:lstStyle/>
            <a:p>
              <a:pPr marL="0" marR="0" lvl="0" indent="0" algn="ctr" rtl="0">
                <a:lnSpc>
                  <a:spcPct val="147722"/>
                </a:lnSpc>
                <a:spcBef>
                  <a:spcPts val="0"/>
                </a:spcBef>
                <a:spcAft>
                  <a:spcPts val="0"/>
                </a:spcAft>
                <a:buNone/>
              </a:pPr>
              <a:endParaRPr sz="1800">
                <a:solidFill>
                  <a:schemeClr val="dk1"/>
                </a:solidFill>
                <a:latin typeface="Calibri"/>
                <a:ea typeface="Calibri"/>
                <a:cs typeface="Calibri"/>
                <a:sym typeface="Calibri"/>
              </a:endParaRPr>
            </a:p>
          </p:txBody>
        </p:sp>
      </p:grpSp>
      <p:sp>
        <p:nvSpPr>
          <p:cNvPr id="184" name="Google Shape;184;p19"/>
          <p:cNvSpPr txBox="1"/>
          <p:nvPr/>
        </p:nvSpPr>
        <p:spPr>
          <a:xfrm>
            <a:off x="177952" y="2528581"/>
            <a:ext cx="10820981" cy="2363724"/>
          </a:xfrm>
          <a:prstGeom prst="rect">
            <a:avLst/>
          </a:prstGeom>
          <a:noFill/>
          <a:ln>
            <a:noFill/>
          </a:ln>
        </p:spPr>
        <p:txBody>
          <a:bodyPr spcFirstLastPara="1" wrap="square" lIns="0" tIns="0" rIns="0" bIns="0" anchor="t" anchorCtr="0">
            <a:spAutoFit/>
          </a:bodyPr>
          <a:lstStyle/>
          <a:p>
            <a:pPr marL="0" marR="0" lvl="0" indent="0" algn="ctr" rtl="0">
              <a:lnSpc>
                <a:spcPct val="160000"/>
              </a:lnSpc>
              <a:spcBef>
                <a:spcPts val="0"/>
              </a:spcBef>
              <a:spcAft>
                <a:spcPts val="0"/>
              </a:spcAft>
              <a:buNone/>
            </a:pPr>
            <a:r>
              <a:rPr lang="en-US" sz="2400" b="1" dirty="0">
                <a:solidFill>
                  <a:schemeClr val="tx1"/>
                </a:solidFill>
                <a:latin typeface="Times New Roman" panose="02020603050405020304" pitchFamily="18" charset="0"/>
                <a:cs typeface="Times New Roman" panose="02020603050405020304" pitchFamily="18" charset="0"/>
                <a:sym typeface="Poppins"/>
              </a:rPr>
              <a:t>Our prototype model classifies Alzheimer disease stages from Brain-MRI dataset. We want to upscale to other such domains in Medical Image Classification field, and build a consultant application, targeting all kinds of brain-activity related  diseases.</a:t>
            </a:r>
            <a:endParaRPr sz="2400" b="1" dirty="0">
              <a:solidFill>
                <a:schemeClr val="tx1"/>
              </a:solidFill>
              <a:latin typeface="Times New Roman" panose="02020603050405020304" pitchFamily="18" charset="0"/>
              <a:cs typeface="Times New Roman" panose="02020603050405020304" pitchFamily="18" charset="0"/>
            </a:endParaRPr>
          </a:p>
        </p:txBody>
      </p:sp>
      <p:pic>
        <p:nvPicPr>
          <p:cNvPr id="186" name="Google Shape;186;p19" descr="A black and white logo&#10;&#10;Description automatically generated"/>
          <p:cNvPicPr preferRelativeResize="0"/>
          <p:nvPr/>
        </p:nvPicPr>
        <p:blipFill rotWithShape="1">
          <a:blip r:embed="rId6">
            <a:alphaModFix/>
          </a:blip>
          <a:srcRect/>
          <a:stretch/>
        </p:blipFill>
        <p:spPr>
          <a:xfrm>
            <a:off x="15163800" y="8765834"/>
            <a:ext cx="2665950" cy="1102066"/>
          </a:xfrm>
          <a:prstGeom prst="rect">
            <a:avLst/>
          </a:prstGeom>
          <a:noFill/>
          <a:ln>
            <a:noFill/>
          </a:ln>
        </p:spPr>
      </p:pic>
      <p:pic>
        <p:nvPicPr>
          <p:cNvPr id="3" name="Picture 2">
            <a:extLst>
              <a:ext uri="{FF2B5EF4-FFF2-40B4-BE49-F238E27FC236}">
                <a16:creationId xmlns:a16="http://schemas.microsoft.com/office/drawing/2014/main" id="{279AF03E-09F8-40DD-C1FE-077D13E737E5}"/>
              </a:ext>
            </a:extLst>
          </p:cNvPr>
          <p:cNvPicPr>
            <a:picLocks noChangeAspect="1"/>
          </p:cNvPicPr>
          <p:nvPr/>
        </p:nvPicPr>
        <p:blipFill>
          <a:blip r:embed="rId7"/>
          <a:stretch>
            <a:fillRect/>
          </a:stretch>
        </p:blipFill>
        <p:spPr>
          <a:xfrm>
            <a:off x="12307931" y="120061"/>
            <a:ext cx="5521819" cy="9886144"/>
          </a:xfrm>
          <a:prstGeom prst="rect">
            <a:avLst/>
          </a:prstGeom>
        </p:spPr>
      </p:pic>
      <p:pic>
        <p:nvPicPr>
          <p:cNvPr id="4" name="Untitleddesign-ezgif.com-video-speed">
            <a:hlinkClick r:id="" action="ppaction://media"/>
            <a:extLst>
              <a:ext uri="{FF2B5EF4-FFF2-40B4-BE49-F238E27FC236}">
                <a16:creationId xmlns:a16="http://schemas.microsoft.com/office/drawing/2014/main" id="{4C6CF065-FF95-A14C-B3F0-80F55887D845}"/>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3162486" y="5916612"/>
            <a:ext cx="6569075" cy="35972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369</TotalTime>
  <Words>689</Words>
  <Application>Microsoft Office PowerPoint</Application>
  <PresentationFormat>Custom</PresentationFormat>
  <Paragraphs>60</Paragraphs>
  <Slides>11</Slides>
  <Notes>11</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SansSerif</vt:lpstr>
      <vt:lpstr>Calibri</vt:lpstr>
      <vt:lpstr>Arial Black</vt:lpstr>
      <vt:lpstr>Poppins</vt:lpstr>
      <vt:lpstr>Söhne</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Mayank Mukherjee</dc:creator>
  <cp:lastModifiedBy>Mayank Mukherjee</cp:lastModifiedBy>
  <cp:revision>4</cp:revision>
  <dcterms:modified xsi:type="dcterms:W3CDTF">2024-03-05T10:32:32Z</dcterms:modified>
</cp:coreProperties>
</file>